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315" r:id="rId5"/>
    <p:sldId id="261" r:id="rId6"/>
    <p:sldId id="262" r:id="rId7"/>
    <p:sldId id="263" r:id="rId8"/>
    <p:sldId id="264" r:id="rId9"/>
    <p:sldId id="265" r:id="rId10"/>
    <p:sldId id="267" r:id="rId11"/>
    <p:sldId id="266" r:id="rId12"/>
    <p:sldId id="269" r:id="rId13"/>
    <p:sldId id="316" r:id="rId14"/>
    <p:sldId id="271" r:id="rId15"/>
    <p:sldId id="272" r:id="rId16"/>
    <p:sldId id="273" r:id="rId17"/>
    <p:sldId id="274" r:id="rId18"/>
    <p:sldId id="275" r:id="rId19"/>
    <p:sldId id="276" r:id="rId20"/>
    <p:sldId id="277" r:id="rId21"/>
    <p:sldId id="317" r:id="rId22"/>
    <p:sldId id="319" r:id="rId23"/>
    <p:sldId id="318" r:id="rId24"/>
    <p:sldId id="291" r:id="rId25"/>
    <p:sldId id="320" r:id="rId26"/>
    <p:sldId id="292" r:id="rId27"/>
    <p:sldId id="321" r:id="rId28"/>
    <p:sldId id="322" r:id="rId29"/>
    <p:sldId id="325" r:id="rId30"/>
    <p:sldId id="324" r:id="rId31"/>
    <p:sldId id="326" r:id="rId32"/>
    <p:sldId id="327" r:id="rId33"/>
    <p:sldId id="328" r:id="rId34"/>
    <p:sldId id="329" r:id="rId35"/>
    <p:sldId id="313" r:id="rId36"/>
    <p:sldId id="314" r:id="rId37"/>
    <p:sldId id="281" r:id="rId38"/>
    <p:sldId id="293" r:id="rId39"/>
    <p:sldId id="301" r:id="rId40"/>
    <p:sldId id="295" r:id="rId41"/>
    <p:sldId id="302" r:id="rId42"/>
    <p:sldId id="296" r:id="rId43"/>
    <p:sldId id="297" r:id="rId44"/>
    <p:sldId id="303" r:id="rId45"/>
    <p:sldId id="298" r:id="rId46"/>
    <p:sldId id="299" r:id="rId47"/>
    <p:sldId id="312" r:id="rId48"/>
    <p:sldId id="30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196" autoAdjust="0"/>
  </p:normalViewPr>
  <p:slideViewPr>
    <p:cSldViewPr snapToGrid="0">
      <p:cViewPr>
        <p:scale>
          <a:sx n="66" d="100"/>
          <a:sy n="66" d="100"/>
        </p:scale>
        <p:origin x="-900" y="-1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11D0DC-DBC5-4DD9-8146-AD65BB66B62B}" type="datetimeFigureOut">
              <a:rPr lang="en-US" smtClean="0"/>
              <a:t>3/25/2023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92FBEB-2165-4710-BB06-2B6859926F7B}" type="slidenum">
              <a:rPr lang="en-US" smtClean="0"/>
              <a:t>‹#›</a:t>
            </a:fld>
            <a:endParaRPr lang="en-US"/>
          </a:p>
        </p:txBody>
      </p:sp>
    </p:spTree>
    <p:extLst>
      <p:ext uri="{BB962C8B-B14F-4D97-AF65-F5344CB8AC3E}">
        <p14:creationId xmlns:p14="http://schemas.microsoft.com/office/powerpoint/2010/main" val="152136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youtu.be/UZ8vF8HRWE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hlinkClick r:id="rId3"/>
              </a:rPr>
              <a:t>https://youtu.be/UZ8vF8HRWE4</a:t>
            </a:r>
            <a:endParaRPr lang="en-US"/>
          </a:p>
        </p:txBody>
      </p:sp>
      <p:sp>
        <p:nvSpPr>
          <p:cNvPr id="4" name="Slide Number Placeholder 3"/>
          <p:cNvSpPr>
            <a:spLocks noGrp="1"/>
          </p:cNvSpPr>
          <p:nvPr>
            <p:ph type="sldNum" sz="quarter" idx="10"/>
          </p:nvPr>
        </p:nvSpPr>
        <p:spPr/>
        <p:txBody>
          <a:bodyPr/>
          <a:lstStyle/>
          <a:p>
            <a:fld id="{F592FBEB-2165-4710-BB06-2B6859926F7B}" type="slidenum">
              <a:rPr lang="en-US" smtClean="0"/>
              <a:t>21</a:t>
            </a:fld>
            <a:endParaRPr lang="en-US"/>
          </a:p>
        </p:txBody>
      </p:sp>
    </p:spTree>
    <p:extLst>
      <p:ext uri="{BB962C8B-B14F-4D97-AF65-F5344CB8AC3E}">
        <p14:creationId xmlns:p14="http://schemas.microsoft.com/office/powerpoint/2010/main" val="651424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587BE8D5-EACC-475F-B772-4C6E30ECC271}"/>
              </a:ext>
            </a:extLst>
          </p:cNvPr>
          <p:cNvSpPr>
            <a:spLocks noGrp="1"/>
          </p:cNvSpPr>
          <p:nvPr>
            <p:ph type="dt" sz="half" idx="10"/>
          </p:nvPr>
        </p:nvSpPr>
        <p:spPr/>
        <p:txBody>
          <a:bodyPr/>
          <a:lstStyle/>
          <a:p>
            <a:fld id="{094267E7-679E-4811-89C6-4F4AD9AE327E}" type="datetime1">
              <a:rPr lang="en-US" smtClean="0"/>
              <a:t>3/25/2023</a:t>
            </a:fld>
            <a:endParaRPr lang="en-US"/>
          </a:p>
        </p:txBody>
      </p:sp>
      <p:sp>
        <p:nvSpPr>
          <p:cNvPr id="5" name="Footer Placeholder 4">
            <a:extLst>
              <a:ext uri="{FF2B5EF4-FFF2-40B4-BE49-F238E27FC236}">
                <a16:creationId xmlns="" xmlns:a16="http://schemas.microsoft.com/office/drawing/2014/main"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3146689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94F3758-74C8-452E-83A6-2CC57BC5F423}"/>
              </a:ext>
            </a:extLst>
          </p:cNvPr>
          <p:cNvSpPr>
            <a:spLocks noGrp="1"/>
          </p:cNvSpPr>
          <p:nvPr>
            <p:ph type="dt" sz="half" idx="10"/>
          </p:nvPr>
        </p:nvSpPr>
        <p:spPr/>
        <p:txBody>
          <a:bodyPr/>
          <a:lstStyle/>
          <a:p>
            <a:fld id="{44FF6BDA-040A-43D5-9DD5-D01BBA74034A}" type="datetime1">
              <a:rPr lang="en-US" smtClean="0"/>
              <a:t>3/25/2023</a:t>
            </a:fld>
            <a:endParaRPr lang="en-US"/>
          </a:p>
        </p:txBody>
      </p:sp>
      <p:sp>
        <p:nvSpPr>
          <p:cNvPr id="5" name="Footer Placeholder 4">
            <a:extLst>
              <a:ext uri="{FF2B5EF4-FFF2-40B4-BE49-F238E27FC236}">
                <a16:creationId xmlns="" xmlns:a16="http://schemas.microsoft.com/office/drawing/2014/main"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4681873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8937CC0-663F-45FD-AF01-CB2762545C84}"/>
              </a:ext>
            </a:extLst>
          </p:cNvPr>
          <p:cNvSpPr>
            <a:spLocks noGrp="1"/>
          </p:cNvSpPr>
          <p:nvPr>
            <p:ph type="dt" sz="half" idx="10"/>
          </p:nvPr>
        </p:nvSpPr>
        <p:spPr/>
        <p:txBody>
          <a:bodyPr/>
          <a:lstStyle/>
          <a:p>
            <a:fld id="{F744BCFF-EE4E-4F61-85AF-BD55A70BB3E9}" type="datetime1">
              <a:rPr lang="en-US" smtClean="0"/>
              <a:t>3/25/2023</a:t>
            </a:fld>
            <a:endParaRPr lang="en-US"/>
          </a:p>
        </p:txBody>
      </p:sp>
      <p:sp>
        <p:nvSpPr>
          <p:cNvPr id="5" name="Footer Placeholder 4">
            <a:extLst>
              <a:ext uri="{FF2B5EF4-FFF2-40B4-BE49-F238E27FC236}">
                <a16:creationId xmlns="" xmlns:a16="http://schemas.microsoft.com/office/drawing/2014/main"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1170246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687351A-05B1-4209-ABD5-8A3B58E66BEF}"/>
              </a:ext>
            </a:extLst>
          </p:cNvPr>
          <p:cNvSpPr>
            <a:spLocks noGrp="1"/>
          </p:cNvSpPr>
          <p:nvPr>
            <p:ph type="dt" sz="half" idx="10"/>
          </p:nvPr>
        </p:nvSpPr>
        <p:spPr/>
        <p:txBody>
          <a:bodyPr/>
          <a:lstStyle/>
          <a:p>
            <a:fld id="{E15D8B4E-C91F-4706-BFE5-6EBB77F6AD85}" type="datetime1">
              <a:rPr lang="en-US" smtClean="0"/>
              <a:t>3/25/2023</a:t>
            </a:fld>
            <a:endParaRPr lang="en-US"/>
          </a:p>
        </p:txBody>
      </p:sp>
      <p:sp>
        <p:nvSpPr>
          <p:cNvPr id="5" name="Footer Placeholder 4">
            <a:extLst>
              <a:ext uri="{FF2B5EF4-FFF2-40B4-BE49-F238E27FC236}">
                <a16:creationId xmlns="" xmlns:a16="http://schemas.microsoft.com/office/drawing/2014/main"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8254176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E6464CF-570F-4361-9C22-BC3CA88D148C}"/>
              </a:ext>
            </a:extLst>
          </p:cNvPr>
          <p:cNvSpPr>
            <a:spLocks noGrp="1"/>
          </p:cNvSpPr>
          <p:nvPr>
            <p:ph type="dt" sz="half" idx="10"/>
          </p:nvPr>
        </p:nvSpPr>
        <p:spPr/>
        <p:txBody>
          <a:bodyPr/>
          <a:lstStyle/>
          <a:p>
            <a:fld id="{16B2A4C4-9488-475D-B0BE-759429ACB4F4}" type="datetime1">
              <a:rPr lang="en-US" smtClean="0"/>
              <a:t>3/25/2023</a:t>
            </a:fld>
            <a:endParaRPr lang="en-US"/>
          </a:p>
        </p:txBody>
      </p:sp>
      <p:sp>
        <p:nvSpPr>
          <p:cNvPr id="5" name="Footer Placeholder 4">
            <a:extLst>
              <a:ext uri="{FF2B5EF4-FFF2-40B4-BE49-F238E27FC236}">
                <a16:creationId xmlns="" xmlns:a16="http://schemas.microsoft.com/office/drawing/2014/main"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140619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C573B90-884B-4A9F-A8FA-7F1E17F9DBD1}"/>
              </a:ext>
            </a:extLst>
          </p:cNvPr>
          <p:cNvSpPr>
            <a:spLocks noGrp="1"/>
          </p:cNvSpPr>
          <p:nvPr>
            <p:ph type="dt" sz="half" idx="10"/>
          </p:nvPr>
        </p:nvSpPr>
        <p:spPr/>
        <p:txBody>
          <a:bodyPr/>
          <a:lstStyle/>
          <a:p>
            <a:fld id="{0C0C14A0-8F62-4F65-BDFD-869B9A34999E}" type="datetime1">
              <a:rPr lang="en-US" smtClean="0"/>
              <a:t>3/25/2023</a:t>
            </a:fld>
            <a:endParaRPr lang="en-US"/>
          </a:p>
        </p:txBody>
      </p:sp>
      <p:sp>
        <p:nvSpPr>
          <p:cNvPr id="6" name="Footer Placeholder 5">
            <a:extLst>
              <a:ext uri="{FF2B5EF4-FFF2-40B4-BE49-F238E27FC236}">
                <a16:creationId xmlns="" xmlns:a16="http://schemas.microsoft.com/office/drawing/2014/main"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3194253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99B471D-3ADB-4293-9A4B-67CF34A75DFE}"/>
              </a:ext>
            </a:extLst>
          </p:cNvPr>
          <p:cNvSpPr>
            <a:spLocks noGrp="1"/>
          </p:cNvSpPr>
          <p:nvPr>
            <p:ph type="dt" sz="half" idx="10"/>
          </p:nvPr>
        </p:nvSpPr>
        <p:spPr/>
        <p:txBody>
          <a:bodyPr/>
          <a:lstStyle/>
          <a:p>
            <a:fld id="{E0B570A6-68CF-49E1-948C-E48E85C2BE88}" type="datetime1">
              <a:rPr lang="en-US" smtClean="0"/>
              <a:t>3/25/2023</a:t>
            </a:fld>
            <a:endParaRPr lang="en-US"/>
          </a:p>
        </p:txBody>
      </p:sp>
      <p:sp>
        <p:nvSpPr>
          <p:cNvPr id="8" name="Footer Placeholder 7">
            <a:extLst>
              <a:ext uri="{FF2B5EF4-FFF2-40B4-BE49-F238E27FC236}">
                <a16:creationId xmlns="" xmlns:a16="http://schemas.microsoft.com/office/drawing/2014/main"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7940865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6201745-3FA6-4569-A489-EF0EA162A557}"/>
              </a:ext>
            </a:extLst>
          </p:cNvPr>
          <p:cNvSpPr>
            <a:spLocks noGrp="1"/>
          </p:cNvSpPr>
          <p:nvPr>
            <p:ph type="dt" sz="half" idx="10"/>
          </p:nvPr>
        </p:nvSpPr>
        <p:spPr/>
        <p:txBody>
          <a:bodyPr/>
          <a:lstStyle/>
          <a:p>
            <a:fld id="{1B3848C2-ED6B-4120-BDE2-4091A18B0BE0}" type="datetime1">
              <a:rPr lang="en-US" smtClean="0"/>
              <a:t>3/25/2023</a:t>
            </a:fld>
            <a:endParaRPr lang="en-US"/>
          </a:p>
        </p:txBody>
      </p:sp>
      <p:sp>
        <p:nvSpPr>
          <p:cNvPr id="4" name="Footer Placeholder 3">
            <a:extLst>
              <a:ext uri="{FF2B5EF4-FFF2-40B4-BE49-F238E27FC236}">
                <a16:creationId xmlns="" xmlns:a16="http://schemas.microsoft.com/office/drawing/2014/main"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5758413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19FDDA1-6ACB-4F4D-B161-8B6F5641054C}"/>
              </a:ext>
            </a:extLst>
          </p:cNvPr>
          <p:cNvSpPr>
            <a:spLocks noGrp="1"/>
          </p:cNvSpPr>
          <p:nvPr>
            <p:ph type="dt" sz="half" idx="10"/>
          </p:nvPr>
        </p:nvSpPr>
        <p:spPr/>
        <p:txBody>
          <a:bodyPr/>
          <a:lstStyle/>
          <a:p>
            <a:fld id="{133EF56C-15BB-4E06-86B9-F89938A776A6}" type="datetime1">
              <a:rPr lang="en-US" smtClean="0"/>
              <a:t>3/25/2023</a:t>
            </a:fld>
            <a:endParaRPr lang="en-US"/>
          </a:p>
        </p:txBody>
      </p:sp>
      <p:sp>
        <p:nvSpPr>
          <p:cNvPr id="3" name="Footer Placeholder 2">
            <a:extLst>
              <a:ext uri="{FF2B5EF4-FFF2-40B4-BE49-F238E27FC236}">
                <a16:creationId xmlns="" xmlns:a16="http://schemas.microsoft.com/office/drawing/2014/main"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9362709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70FB378-A528-4D34-A3DA-9AAD4037616B}"/>
              </a:ext>
            </a:extLst>
          </p:cNvPr>
          <p:cNvSpPr>
            <a:spLocks noGrp="1"/>
          </p:cNvSpPr>
          <p:nvPr>
            <p:ph type="dt" sz="half" idx="10"/>
          </p:nvPr>
        </p:nvSpPr>
        <p:spPr/>
        <p:txBody>
          <a:bodyPr/>
          <a:lstStyle/>
          <a:p>
            <a:fld id="{CA8B8BB1-C910-4C1A-B9D2-C4BD92938DBA}" type="datetime1">
              <a:rPr lang="en-US" smtClean="0"/>
              <a:t>3/25/2023</a:t>
            </a:fld>
            <a:endParaRPr lang="en-US"/>
          </a:p>
        </p:txBody>
      </p:sp>
      <p:sp>
        <p:nvSpPr>
          <p:cNvPr id="6" name="Footer Placeholder 5">
            <a:extLst>
              <a:ext uri="{FF2B5EF4-FFF2-40B4-BE49-F238E27FC236}">
                <a16:creationId xmlns="" xmlns:a16="http://schemas.microsoft.com/office/drawing/2014/main"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7788268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6D51B13-BF22-4142-BD28-F2F7C6142ECF}"/>
              </a:ext>
            </a:extLst>
          </p:cNvPr>
          <p:cNvSpPr>
            <a:spLocks noGrp="1"/>
          </p:cNvSpPr>
          <p:nvPr>
            <p:ph type="dt" sz="half" idx="10"/>
          </p:nvPr>
        </p:nvSpPr>
        <p:spPr/>
        <p:txBody>
          <a:bodyPr/>
          <a:lstStyle/>
          <a:p>
            <a:fld id="{2977F4BE-6630-43BB-A21C-3C395BD480E0}" type="datetime1">
              <a:rPr lang="en-US" smtClean="0"/>
              <a:t>3/25/2023</a:t>
            </a:fld>
            <a:endParaRPr lang="en-US"/>
          </a:p>
        </p:txBody>
      </p:sp>
      <p:sp>
        <p:nvSpPr>
          <p:cNvPr id="6" name="Footer Placeholder 5">
            <a:extLst>
              <a:ext uri="{FF2B5EF4-FFF2-40B4-BE49-F238E27FC236}">
                <a16:creationId xmlns="" xmlns:a16="http://schemas.microsoft.com/office/drawing/2014/main"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9970750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8D0C93F5-BF7A-47B9-9A42-71F0EBE2DBF6}" type="datetime1">
              <a:rPr lang="en-US" smtClean="0"/>
              <a:t>3/25/2023</a:t>
            </a:fld>
            <a:endParaRPr lang="en-US"/>
          </a:p>
        </p:txBody>
      </p:sp>
      <p:sp>
        <p:nvSpPr>
          <p:cNvPr id="5" name="Footer Placeholder 4">
            <a:extLst>
              <a:ext uri="{FF2B5EF4-FFF2-40B4-BE49-F238E27FC236}">
                <a16:creationId xmlns=""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t>‹#›</a:t>
            </a:fld>
            <a:endParaRPr lang="en-US"/>
          </a:p>
        </p:txBody>
      </p:sp>
    </p:spTree>
    <p:extLst>
      <p:ext uri="{BB962C8B-B14F-4D97-AF65-F5344CB8AC3E}">
        <p14:creationId xmlns:p14="http://schemas.microsoft.com/office/powerpoint/2010/main"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D286FF-B124-458F-B57B-2B1D24945A8B}"/>
              </a:ext>
            </a:extLst>
          </p:cNvPr>
          <p:cNvSpPr>
            <a:spLocks noGrp="1"/>
          </p:cNvSpPr>
          <p:nvPr>
            <p:ph type="ctrTitle"/>
          </p:nvPr>
        </p:nvSpPr>
        <p:spPr>
          <a:xfrm>
            <a:off x="1523999" y="1122363"/>
            <a:ext cx="10334171" cy="2387600"/>
          </a:xfrm>
        </p:spPr>
        <p:txBody>
          <a:bodyPr/>
          <a:lstStyle/>
          <a:p>
            <a:r>
              <a:rPr lang="en-US" b="1" dirty="0" smtClean="0"/>
              <a:t>CHAPTER 2: INNOVATION</a:t>
            </a:r>
            <a:endParaRPr lang="en-US" altLang="en-US" b="1" dirty="0"/>
          </a:p>
        </p:txBody>
      </p:sp>
      <p:sp>
        <p:nvSpPr>
          <p:cNvPr id="3" name="Subtitle 2">
            <a:extLst>
              <a:ext uri="{FF2B5EF4-FFF2-40B4-BE49-F238E27FC236}">
                <a16:creationId xmlns="" xmlns:a16="http://schemas.microsoft.com/office/drawing/2014/main" id="{5B71ED79-E603-4351-A7EB-B158BDF0BA05}"/>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AAB023F-0D85-424A-AD30-ACA224193313}" type="slidenum">
              <a:rPr lang="en-US" smtClean="0"/>
              <a:t>1</a:t>
            </a:fld>
            <a:endParaRPr lang="en-US"/>
          </a:p>
        </p:txBody>
      </p:sp>
    </p:spTree>
    <p:extLst>
      <p:ext uri="{BB962C8B-B14F-4D97-AF65-F5344CB8AC3E}">
        <p14:creationId xmlns:p14="http://schemas.microsoft.com/office/powerpoint/2010/main" val="1456091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AAB023F-0D85-424A-AD30-ACA224193313}" type="slidenum">
              <a:rPr lang="en-US" smtClean="0"/>
              <a:t>10</a:t>
            </a:fld>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58" y="943428"/>
            <a:ext cx="11277600" cy="541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0508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b="1" dirty="0" smtClean="0"/>
              <a:t>Trial </a:t>
            </a:r>
            <a:r>
              <a:rPr lang="vi-VN" b="1" dirty="0"/>
              <a:t>&amp; </a:t>
            </a:r>
            <a:r>
              <a:rPr lang="vi-VN" b="1" dirty="0" smtClean="0"/>
              <a:t>Error</a:t>
            </a:r>
            <a:endParaRPr lang="en-US" b="1" dirty="0"/>
          </a:p>
        </p:txBody>
      </p:sp>
      <p:sp>
        <p:nvSpPr>
          <p:cNvPr id="3" name="Content Placeholder 2"/>
          <p:cNvSpPr>
            <a:spLocks noGrp="1"/>
          </p:cNvSpPr>
          <p:nvPr>
            <p:ph idx="1"/>
          </p:nvPr>
        </p:nvSpPr>
        <p:spPr/>
        <p:txBody>
          <a:bodyPr>
            <a:normAutofit/>
          </a:bodyPr>
          <a:lstStyle/>
          <a:p>
            <a:r>
              <a:rPr lang="en-US" sz="4000" dirty="0" smtClean="0"/>
              <a:t>A</a:t>
            </a:r>
            <a:r>
              <a:rPr lang="en-US" sz="4000" dirty="0"/>
              <a:t> problem-solving method where </a:t>
            </a:r>
            <a:r>
              <a:rPr lang="en-US" sz="4000" dirty="0">
                <a:solidFill>
                  <a:srgbClr val="FF0000"/>
                </a:solidFill>
              </a:rPr>
              <a:t>multiple attempts</a:t>
            </a:r>
            <a:r>
              <a:rPr lang="en-US" sz="4000" dirty="0"/>
              <a:t> are made to get to a </a:t>
            </a:r>
            <a:r>
              <a:rPr lang="en-US" sz="4000" dirty="0">
                <a:solidFill>
                  <a:srgbClr val="FF0000"/>
                </a:solidFill>
              </a:rPr>
              <a:t>final solution</a:t>
            </a:r>
            <a:r>
              <a:rPr lang="en-US" sz="4000" dirty="0" smtClean="0"/>
              <a:t>.</a:t>
            </a:r>
          </a:p>
          <a:p>
            <a:r>
              <a:rPr lang="en-US" sz="4000" dirty="0" smtClean="0"/>
              <a:t>A </a:t>
            </a:r>
            <a:r>
              <a:rPr lang="en-US" sz="4000" dirty="0"/>
              <a:t>method, where people observe </a:t>
            </a:r>
            <a:r>
              <a:rPr lang="en-US" sz="4000" dirty="0">
                <a:solidFill>
                  <a:srgbClr val="FF0000"/>
                </a:solidFill>
              </a:rPr>
              <a:t>if it works</a:t>
            </a:r>
            <a:r>
              <a:rPr lang="en-US" sz="4000" dirty="0"/>
              <a:t>, and </a:t>
            </a:r>
            <a:r>
              <a:rPr lang="en-US" sz="4000" dirty="0">
                <a:solidFill>
                  <a:srgbClr val="FF0000"/>
                </a:solidFill>
              </a:rPr>
              <a:t>if it doesn’t</a:t>
            </a:r>
            <a:r>
              <a:rPr lang="en-US" sz="4000" dirty="0"/>
              <a:t>, they </a:t>
            </a:r>
            <a:r>
              <a:rPr lang="en-US" sz="4000" dirty="0">
                <a:solidFill>
                  <a:srgbClr val="FF0000"/>
                </a:solidFill>
              </a:rPr>
              <a:t>try a new method</a:t>
            </a:r>
            <a:r>
              <a:rPr lang="en-US" sz="4000" dirty="0" smtClean="0"/>
              <a:t>.</a:t>
            </a:r>
            <a:endParaRPr lang="en-US" sz="4000" dirty="0" smtClean="0"/>
          </a:p>
        </p:txBody>
      </p:sp>
      <p:sp>
        <p:nvSpPr>
          <p:cNvPr id="4" name="Slide Number Placeholder 3"/>
          <p:cNvSpPr>
            <a:spLocks noGrp="1"/>
          </p:cNvSpPr>
          <p:nvPr>
            <p:ph type="sldNum" sz="quarter" idx="12"/>
          </p:nvPr>
        </p:nvSpPr>
        <p:spPr/>
        <p:txBody>
          <a:bodyPr/>
          <a:lstStyle/>
          <a:p>
            <a:fld id="{4AAB023F-0D85-424A-AD30-ACA224193313}" type="slidenum">
              <a:rPr lang="en-US" smtClean="0"/>
              <a:t>11</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4" y="3889829"/>
            <a:ext cx="11277600" cy="267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9856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Brainstorming</a:t>
            </a:r>
            <a:endParaRPr lang="en-US" b="1" dirty="0"/>
          </a:p>
        </p:txBody>
      </p:sp>
      <p:sp>
        <p:nvSpPr>
          <p:cNvPr id="3" name="Content Placeholder 2"/>
          <p:cNvSpPr>
            <a:spLocks noGrp="1"/>
          </p:cNvSpPr>
          <p:nvPr>
            <p:ph idx="1"/>
          </p:nvPr>
        </p:nvSpPr>
        <p:spPr>
          <a:xfrm>
            <a:off x="543464" y="1082892"/>
            <a:ext cx="11100021" cy="4866198"/>
          </a:xfrm>
        </p:spPr>
        <p:txBody>
          <a:bodyPr>
            <a:normAutofit/>
          </a:bodyPr>
          <a:lstStyle/>
          <a:p>
            <a:pPr>
              <a:lnSpc>
                <a:spcPct val="150000"/>
              </a:lnSpc>
            </a:pPr>
            <a:r>
              <a:rPr lang="en-US" sz="3600" dirty="0" smtClean="0"/>
              <a:t>A </a:t>
            </a:r>
            <a:r>
              <a:rPr lang="en-US" sz="3600" dirty="0" smtClean="0">
                <a:solidFill>
                  <a:srgbClr val="FF0000"/>
                </a:solidFill>
              </a:rPr>
              <a:t>group creativity</a:t>
            </a:r>
            <a:r>
              <a:rPr lang="en-US" sz="3600" dirty="0">
                <a:solidFill>
                  <a:srgbClr val="FF0000"/>
                </a:solidFill>
              </a:rPr>
              <a:t> </a:t>
            </a:r>
            <a:r>
              <a:rPr lang="en-US" sz="3600" dirty="0" smtClean="0">
                <a:solidFill>
                  <a:srgbClr val="FF0000"/>
                </a:solidFill>
              </a:rPr>
              <a:t>technique </a:t>
            </a:r>
            <a:r>
              <a:rPr lang="en-US" sz="3600" dirty="0" smtClean="0"/>
              <a:t>by </a:t>
            </a:r>
            <a:r>
              <a:rPr lang="en-US" sz="3600" dirty="0"/>
              <a:t>which efforts are made to find a conclusion for a specific problem </a:t>
            </a:r>
            <a:r>
              <a:rPr lang="en-US" sz="3600" dirty="0">
                <a:solidFill>
                  <a:srgbClr val="FF0000"/>
                </a:solidFill>
              </a:rPr>
              <a:t>by gathering a list of ideas</a:t>
            </a:r>
            <a:r>
              <a:rPr lang="en-US" sz="3600" dirty="0"/>
              <a:t> spontaneously contributed by its </a:t>
            </a:r>
            <a:r>
              <a:rPr lang="en-US" sz="3600" dirty="0" smtClean="0"/>
              <a:t>members.</a:t>
            </a:r>
          </a:p>
        </p:txBody>
      </p:sp>
      <p:sp>
        <p:nvSpPr>
          <p:cNvPr id="4" name="Slide Number Placeholder 3"/>
          <p:cNvSpPr>
            <a:spLocks noGrp="1"/>
          </p:cNvSpPr>
          <p:nvPr>
            <p:ph type="sldNum" sz="quarter" idx="12"/>
          </p:nvPr>
        </p:nvSpPr>
        <p:spPr/>
        <p:txBody>
          <a:bodyPr/>
          <a:lstStyle/>
          <a:p>
            <a:fld id="{4AAB023F-0D85-424A-AD30-ACA224193313}" type="slidenum">
              <a:rPr lang="en-US" smtClean="0"/>
              <a:t>12</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353" y="3512457"/>
            <a:ext cx="6598103" cy="303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038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AAB023F-0D85-424A-AD30-ACA224193313}" type="slidenum">
              <a:rPr lang="en-US" smtClean="0"/>
              <a:t>13</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571" y="1335314"/>
            <a:ext cx="11205029" cy="5152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717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AAB023F-0D85-424A-AD30-ACA224193313}" type="slidenum">
              <a:rPr lang="en-US" smtClean="0"/>
              <a:t>14</a:t>
            </a:fld>
            <a:endParaRPr lang="en-US"/>
          </a:p>
        </p:txBody>
      </p:sp>
      <p:pic>
        <p:nvPicPr>
          <p:cNvPr id="3074" name="Picture 2" descr="Foundations of Technology Creativity and Brainstorming - ppt video onlin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57" y="1364343"/>
            <a:ext cx="11219543" cy="514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9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t>DOIT</a:t>
            </a:r>
            <a:endParaRPr lang="en-US" b="1" dirty="0"/>
          </a:p>
        </p:txBody>
      </p:sp>
      <p:sp>
        <p:nvSpPr>
          <p:cNvPr id="3" name="Content Placeholder 2"/>
          <p:cNvSpPr>
            <a:spLocks noGrp="1"/>
          </p:cNvSpPr>
          <p:nvPr>
            <p:ph idx="1"/>
          </p:nvPr>
        </p:nvSpPr>
        <p:spPr/>
        <p:txBody>
          <a:bodyPr>
            <a:normAutofit/>
          </a:bodyPr>
          <a:lstStyle/>
          <a:p>
            <a:pPr>
              <a:lnSpc>
                <a:spcPct val="150000"/>
              </a:lnSpc>
            </a:pPr>
            <a:r>
              <a:rPr lang="vi-VN" sz="3600" dirty="0"/>
              <a:t>DOIT </a:t>
            </a:r>
            <a:r>
              <a:rPr lang="en-US" sz="3600" dirty="0" smtClean="0"/>
              <a:t>stands for:</a:t>
            </a:r>
            <a:endParaRPr lang="en-US" sz="3600" dirty="0" smtClean="0"/>
          </a:p>
          <a:p>
            <a:pPr lvl="1">
              <a:lnSpc>
                <a:spcPct val="150000"/>
              </a:lnSpc>
              <a:buFont typeface="Wingdings" pitchFamily="2" charset="2"/>
              <a:buChar char="§"/>
            </a:pPr>
            <a:r>
              <a:rPr lang="vi-VN" sz="3200" dirty="0" smtClean="0"/>
              <a:t>D </a:t>
            </a:r>
            <a:r>
              <a:rPr lang="vi-VN" sz="3200" dirty="0"/>
              <a:t>- </a:t>
            </a:r>
            <a:r>
              <a:rPr lang="vi-VN" sz="3200" b="1" dirty="0"/>
              <a:t>Define</a:t>
            </a:r>
            <a:r>
              <a:rPr lang="vi-VN" sz="3200" dirty="0"/>
              <a:t> Problem </a:t>
            </a:r>
            <a:endParaRPr lang="en-US" sz="3200" dirty="0" smtClean="0"/>
          </a:p>
          <a:p>
            <a:pPr lvl="1">
              <a:lnSpc>
                <a:spcPct val="150000"/>
              </a:lnSpc>
              <a:buFont typeface="Wingdings" pitchFamily="2" charset="2"/>
              <a:buChar char="§"/>
            </a:pPr>
            <a:r>
              <a:rPr lang="vi-VN" sz="3200" dirty="0" smtClean="0"/>
              <a:t>O </a:t>
            </a:r>
            <a:r>
              <a:rPr lang="vi-VN" sz="3200" dirty="0"/>
              <a:t>- </a:t>
            </a:r>
            <a:r>
              <a:rPr lang="vi-VN" sz="3200" b="1" dirty="0"/>
              <a:t>Open</a:t>
            </a:r>
            <a:r>
              <a:rPr lang="vi-VN" sz="3200" dirty="0"/>
              <a:t> Mind and Apply Creative </a:t>
            </a:r>
            <a:r>
              <a:rPr lang="vi-VN" sz="3200" dirty="0" smtClean="0"/>
              <a:t>Techniques</a:t>
            </a:r>
            <a:endParaRPr lang="en-US" sz="3200" dirty="0" smtClean="0"/>
          </a:p>
          <a:p>
            <a:pPr lvl="1">
              <a:lnSpc>
                <a:spcPct val="150000"/>
              </a:lnSpc>
              <a:buFont typeface="Wingdings" pitchFamily="2" charset="2"/>
              <a:buChar char="§"/>
            </a:pPr>
            <a:r>
              <a:rPr lang="vi-VN" sz="3200" dirty="0" smtClean="0"/>
              <a:t>I </a:t>
            </a:r>
            <a:r>
              <a:rPr lang="vi-VN" sz="3200" dirty="0"/>
              <a:t>- </a:t>
            </a:r>
            <a:r>
              <a:rPr lang="vi-VN" sz="3200" b="1" dirty="0"/>
              <a:t>Identify</a:t>
            </a:r>
            <a:r>
              <a:rPr lang="vi-VN" sz="3200" dirty="0"/>
              <a:t> the best </a:t>
            </a:r>
            <a:r>
              <a:rPr lang="vi-VN" sz="3200" dirty="0" smtClean="0"/>
              <a:t>Solution</a:t>
            </a:r>
            <a:endParaRPr lang="en-US" sz="3200" dirty="0" smtClean="0"/>
          </a:p>
          <a:p>
            <a:pPr lvl="1">
              <a:lnSpc>
                <a:spcPct val="150000"/>
              </a:lnSpc>
              <a:buFont typeface="Wingdings" pitchFamily="2" charset="2"/>
              <a:buChar char="§"/>
            </a:pPr>
            <a:r>
              <a:rPr lang="vi-VN" sz="3200" dirty="0" smtClean="0"/>
              <a:t>T </a:t>
            </a:r>
            <a:r>
              <a:rPr lang="vi-VN" sz="3200" dirty="0"/>
              <a:t>- </a:t>
            </a:r>
            <a:r>
              <a:rPr lang="vi-VN" sz="3200" b="1" dirty="0" smtClean="0"/>
              <a:t>Transform</a:t>
            </a:r>
            <a:endParaRPr lang="en-US" sz="3200" dirty="0"/>
          </a:p>
        </p:txBody>
      </p:sp>
      <p:sp>
        <p:nvSpPr>
          <p:cNvPr id="4" name="Slide Number Placeholder 3"/>
          <p:cNvSpPr>
            <a:spLocks noGrp="1"/>
          </p:cNvSpPr>
          <p:nvPr>
            <p:ph type="sldNum" sz="quarter" idx="12"/>
          </p:nvPr>
        </p:nvSpPr>
        <p:spPr/>
        <p:txBody>
          <a:bodyPr/>
          <a:lstStyle/>
          <a:p>
            <a:fld id="{4AAB023F-0D85-424A-AD30-ACA224193313}" type="slidenum">
              <a:rPr lang="en-US" smtClean="0"/>
              <a:t>15</a:t>
            </a:fld>
            <a:endParaRPr lang="en-US"/>
          </a:p>
        </p:txBody>
      </p:sp>
    </p:spTree>
    <p:extLst>
      <p:ext uri="{BB962C8B-B14F-4D97-AF65-F5344CB8AC3E}">
        <p14:creationId xmlns:p14="http://schemas.microsoft.com/office/powerpoint/2010/main" val="188600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t>5W1H</a:t>
            </a:r>
            <a:endParaRPr lang="en-US" b="1" dirty="0"/>
          </a:p>
        </p:txBody>
      </p:sp>
      <p:sp>
        <p:nvSpPr>
          <p:cNvPr id="3" name="Content Placeholder 2"/>
          <p:cNvSpPr>
            <a:spLocks noGrp="1"/>
          </p:cNvSpPr>
          <p:nvPr>
            <p:ph idx="1"/>
          </p:nvPr>
        </p:nvSpPr>
        <p:spPr>
          <a:xfrm>
            <a:off x="325751" y="1378857"/>
            <a:ext cx="7530455" cy="4948237"/>
          </a:xfrm>
        </p:spPr>
        <p:txBody>
          <a:bodyPr>
            <a:normAutofit/>
          </a:bodyPr>
          <a:lstStyle/>
          <a:p>
            <a:r>
              <a:rPr lang="en-US" sz="3600" dirty="0"/>
              <a:t> </a:t>
            </a:r>
            <a:r>
              <a:rPr lang="en-US" sz="3600" dirty="0" smtClean="0"/>
              <a:t>A </a:t>
            </a:r>
            <a:r>
              <a:rPr lang="en-US" sz="3600" dirty="0"/>
              <a:t>questioning approach and a problem-solving method that aims to view ideas from various </a:t>
            </a:r>
            <a:r>
              <a:rPr lang="en-US" sz="3600" dirty="0" smtClean="0"/>
              <a:t>perspectives-with </a:t>
            </a:r>
            <a:r>
              <a:rPr lang="en-US" sz="3600" dirty="0"/>
              <a:t>the goal to gain an </a:t>
            </a:r>
            <a:r>
              <a:rPr lang="en-US" sz="3600" dirty="0">
                <a:solidFill>
                  <a:srgbClr val="FF0000"/>
                </a:solidFill>
              </a:rPr>
              <a:t>in-depth understanding </a:t>
            </a:r>
            <a:r>
              <a:rPr lang="en-US" sz="3600" dirty="0"/>
              <a:t>of a specific situation. </a:t>
            </a:r>
            <a:endParaRPr lang="en-US" sz="3600" dirty="0" smtClean="0"/>
          </a:p>
          <a:p>
            <a:r>
              <a:rPr lang="en-US" sz="3600" dirty="0" smtClean="0"/>
              <a:t>Creatively applying to develop ideas.</a:t>
            </a:r>
            <a:endParaRPr lang="en-US" sz="3600" dirty="0" smtClean="0"/>
          </a:p>
          <a:p>
            <a:r>
              <a:rPr lang="en-US" sz="3600" dirty="0" smtClean="0"/>
              <a:t>Simple, effective if used correctly, skillfully, intelligently.</a:t>
            </a:r>
            <a:endParaRPr lang="en-US" sz="3600" dirty="0"/>
          </a:p>
        </p:txBody>
      </p:sp>
      <p:sp>
        <p:nvSpPr>
          <p:cNvPr id="4" name="Slide Number Placeholder 3"/>
          <p:cNvSpPr>
            <a:spLocks noGrp="1"/>
          </p:cNvSpPr>
          <p:nvPr>
            <p:ph type="sldNum" sz="quarter" idx="12"/>
          </p:nvPr>
        </p:nvSpPr>
        <p:spPr/>
        <p:txBody>
          <a:bodyPr/>
          <a:lstStyle/>
          <a:p>
            <a:fld id="{4AAB023F-0D85-424A-AD30-ACA224193313}" type="slidenum">
              <a:rPr lang="en-US" smtClean="0"/>
              <a:t>16</a:t>
            </a:fld>
            <a:endParaRPr lang="en-US"/>
          </a:p>
        </p:txBody>
      </p:sp>
      <p:pic>
        <p:nvPicPr>
          <p:cNvPr id="5122" name="Picture 2" descr="5W1H là gì? Tại sao các doanh nghiệp lại áp dụng mô hình 5W1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714" y="1814284"/>
            <a:ext cx="4020458" cy="402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923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t>5W1H</a:t>
            </a:r>
            <a:endParaRPr lang="en-US" b="1"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AAB023F-0D85-424A-AD30-ACA224193313}" type="slidenum">
              <a:rPr lang="en-US" smtClean="0"/>
              <a:t>17</a:t>
            </a:fld>
            <a:endParaRPr lang="en-US"/>
          </a:p>
        </p:txBody>
      </p:sp>
      <p:pic>
        <p:nvPicPr>
          <p:cNvPr id="6150" name="Picture 6" descr="Giải thích Phương pháp 5w 1H để giải quyết vấn đề và ví d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71" y="1219200"/>
            <a:ext cx="11161486" cy="510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7036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5W1H</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AAB023F-0D85-424A-AD30-ACA224193313}" type="slidenum">
              <a:rPr lang="en-US" smtClean="0"/>
              <a:t>18</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914" y="1204685"/>
            <a:ext cx="11379200" cy="526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4752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Mind map</a:t>
            </a:r>
            <a:endParaRPr lang="en-US" b="1" dirty="0"/>
          </a:p>
        </p:txBody>
      </p:sp>
      <p:sp>
        <p:nvSpPr>
          <p:cNvPr id="3" name="Content Placeholder 2"/>
          <p:cNvSpPr>
            <a:spLocks noGrp="1"/>
          </p:cNvSpPr>
          <p:nvPr>
            <p:ph idx="1"/>
          </p:nvPr>
        </p:nvSpPr>
        <p:spPr/>
        <p:txBody>
          <a:bodyPr>
            <a:normAutofit/>
          </a:bodyPr>
          <a:lstStyle/>
          <a:p>
            <a:r>
              <a:rPr lang="en-US" sz="3600" dirty="0" smtClean="0"/>
              <a:t>A powerful </a:t>
            </a:r>
            <a:r>
              <a:rPr lang="en-US" sz="3600" dirty="0"/>
              <a:t>technique to help you visually </a:t>
            </a:r>
            <a:r>
              <a:rPr lang="en-US" sz="3600" dirty="0">
                <a:solidFill>
                  <a:srgbClr val="FF0000"/>
                </a:solidFill>
              </a:rPr>
              <a:t>develop and organize</a:t>
            </a:r>
            <a:r>
              <a:rPr lang="en-US" sz="3600" dirty="0"/>
              <a:t> ideas and information.</a:t>
            </a:r>
            <a:endParaRPr lang="en-US" sz="3600" dirty="0" smtClean="0"/>
          </a:p>
          <a:p>
            <a:r>
              <a:rPr lang="en-US" sz="3600" dirty="0"/>
              <a:t> </a:t>
            </a:r>
            <a:r>
              <a:rPr lang="en-US" sz="3600" dirty="0" smtClean="0"/>
              <a:t>Helping </a:t>
            </a:r>
            <a:r>
              <a:rPr lang="en-US" sz="3600" dirty="0"/>
              <a:t>users to understand concepts by</a:t>
            </a:r>
            <a:r>
              <a:rPr lang="en-US" sz="3600" b="1" dirty="0"/>
              <a:t> </a:t>
            </a:r>
            <a:r>
              <a:rPr lang="en-US" sz="3600" dirty="0">
                <a:solidFill>
                  <a:srgbClr val="FF0000"/>
                </a:solidFill>
              </a:rPr>
              <a:t>breaking</a:t>
            </a:r>
            <a:r>
              <a:rPr lang="en-US" sz="3600" b="1" dirty="0"/>
              <a:t> </a:t>
            </a:r>
            <a:r>
              <a:rPr lang="en-US" sz="3600" dirty="0"/>
              <a:t>them down into their </a:t>
            </a:r>
            <a:r>
              <a:rPr lang="en-US" sz="3600" dirty="0">
                <a:solidFill>
                  <a:srgbClr val="FF0000"/>
                </a:solidFill>
              </a:rPr>
              <a:t>component parts</a:t>
            </a:r>
            <a:r>
              <a:rPr lang="en-US" sz="3600" dirty="0"/>
              <a:t>. </a:t>
            </a:r>
            <a:endParaRPr lang="en-US" sz="3600" dirty="0" smtClean="0"/>
          </a:p>
          <a:p>
            <a:endParaRPr lang="en-US" sz="3600" dirty="0" smtClean="0"/>
          </a:p>
          <a:p>
            <a:r>
              <a:rPr lang="en-US" sz="3600" dirty="0" smtClean="0"/>
              <a:t>Characteristics: </a:t>
            </a:r>
          </a:p>
          <a:p>
            <a:pPr lvl="1">
              <a:buFont typeface="Courier New" pitchFamily="49" charset="0"/>
              <a:buChar char="o"/>
            </a:pPr>
            <a:r>
              <a:rPr lang="en-US" sz="3200" dirty="0"/>
              <a:t> </a:t>
            </a:r>
            <a:r>
              <a:rPr lang="en-US" sz="3200" dirty="0" smtClean="0"/>
              <a:t>built around a </a:t>
            </a:r>
            <a:r>
              <a:rPr lang="en-US" sz="3200" b="1" dirty="0" smtClean="0">
                <a:solidFill>
                  <a:srgbClr val="FF0000"/>
                </a:solidFill>
              </a:rPr>
              <a:t>single central topic</a:t>
            </a:r>
          </a:p>
          <a:p>
            <a:pPr lvl="1">
              <a:buFont typeface="Courier New" pitchFamily="49" charset="0"/>
              <a:buChar char="o"/>
            </a:pPr>
            <a:r>
              <a:rPr lang="en-US" sz="3200" dirty="0"/>
              <a:t> </a:t>
            </a:r>
            <a:r>
              <a:rPr lang="en-US" sz="3200" b="1" dirty="0" smtClean="0">
                <a:solidFill>
                  <a:srgbClr val="FF0000"/>
                </a:solidFill>
              </a:rPr>
              <a:t>tree-like branches</a:t>
            </a:r>
            <a:r>
              <a:rPr lang="en-US" sz="3200" dirty="0" smtClean="0"/>
              <a:t>: expand and grow ideas</a:t>
            </a:r>
          </a:p>
        </p:txBody>
      </p:sp>
      <p:sp>
        <p:nvSpPr>
          <p:cNvPr id="4" name="Slide Number Placeholder 3"/>
          <p:cNvSpPr>
            <a:spLocks noGrp="1"/>
          </p:cNvSpPr>
          <p:nvPr>
            <p:ph type="sldNum" sz="quarter" idx="12"/>
          </p:nvPr>
        </p:nvSpPr>
        <p:spPr/>
        <p:txBody>
          <a:bodyPr/>
          <a:lstStyle/>
          <a:p>
            <a:fld id="{4AAB023F-0D85-424A-AD30-ACA224193313}" type="slidenum">
              <a:rPr lang="en-US" smtClean="0"/>
              <a:t>19</a:t>
            </a:fld>
            <a:endParaRPr lang="en-US"/>
          </a:p>
        </p:txBody>
      </p:sp>
    </p:spTree>
    <p:extLst>
      <p:ext uri="{BB962C8B-B14F-4D97-AF65-F5344CB8AC3E}">
        <p14:creationId xmlns:p14="http://schemas.microsoft.com/office/powerpoint/2010/main" val="588041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0D1B0C-9F51-49D2-9435-3E7CBF678872}"/>
              </a:ext>
            </a:extLst>
          </p:cNvPr>
          <p:cNvSpPr>
            <a:spLocks noGrp="1"/>
          </p:cNvSpPr>
          <p:nvPr>
            <p:ph type="title"/>
          </p:nvPr>
        </p:nvSpPr>
        <p:spPr>
          <a:xfrm>
            <a:off x="2043484" y="365126"/>
            <a:ext cx="9310315" cy="1137672"/>
          </a:xfrm>
        </p:spPr>
        <p:txBody>
          <a:bodyPr>
            <a:normAutofit/>
          </a:bodyPr>
          <a:lstStyle/>
          <a:p>
            <a:r>
              <a:rPr lang="en-US" sz="4800" b="1" dirty="0" smtClean="0"/>
              <a:t>CONTENT</a:t>
            </a:r>
            <a:endParaRPr lang="en-US" sz="4800" b="1" dirty="0"/>
          </a:p>
        </p:txBody>
      </p:sp>
      <p:sp>
        <p:nvSpPr>
          <p:cNvPr id="3" name="Content Placeholder 2">
            <a:extLst>
              <a:ext uri="{FF2B5EF4-FFF2-40B4-BE49-F238E27FC236}">
                <a16:creationId xmlns="" xmlns:a16="http://schemas.microsoft.com/office/drawing/2014/main" id="{093BB65F-E818-4AC8-969E-874A837A92F9}"/>
              </a:ext>
            </a:extLst>
          </p:cNvPr>
          <p:cNvSpPr>
            <a:spLocks noGrp="1"/>
          </p:cNvSpPr>
          <p:nvPr>
            <p:ph idx="1"/>
          </p:nvPr>
        </p:nvSpPr>
        <p:spPr>
          <a:xfrm>
            <a:off x="454613" y="1016006"/>
            <a:ext cx="11235193" cy="5660571"/>
          </a:xfrm>
        </p:spPr>
        <p:txBody>
          <a:bodyPr>
            <a:noAutofit/>
          </a:bodyPr>
          <a:lstStyle/>
          <a:p>
            <a:pPr marL="0" indent="0">
              <a:lnSpc>
                <a:spcPct val="150000"/>
              </a:lnSpc>
              <a:buNone/>
            </a:pPr>
            <a:r>
              <a:rPr lang="en-US" b="1" dirty="0" smtClean="0"/>
              <a:t>1</a:t>
            </a:r>
            <a:r>
              <a:rPr lang="en-US" b="1" dirty="0"/>
              <a:t>. </a:t>
            </a:r>
            <a:r>
              <a:rPr lang="en-US" b="1" dirty="0" smtClean="0"/>
              <a:t>Creative thinking </a:t>
            </a:r>
            <a:endParaRPr lang="en-US" b="1" dirty="0"/>
          </a:p>
          <a:p>
            <a:pPr lvl="1">
              <a:lnSpc>
                <a:spcPct val="150000"/>
              </a:lnSpc>
            </a:pPr>
            <a:r>
              <a:rPr lang="en-US" sz="2800" dirty="0" smtClean="0"/>
              <a:t>1.1. Concept</a:t>
            </a:r>
          </a:p>
          <a:p>
            <a:pPr lvl="1">
              <a:lnSpc>
                <a:spcPct val="150000"/>
              </a:lnSpc>
            </a:pPr>
            <a:r>
              <a:rPr lang="en-US" sz="2800" dirty="0" smtClean="0"/>
              <a:t>1.2. Methodology</a:t>
            </a:r>
            <a:endParaRPr lang="en-US" sz="2800" dirty="0"/>
          </a:p>
          <a:p>
            <a:pPr lvl="1">
              <a:lnSpc>
                <a:spcPct val="150000"/>
              </a:lnSpc>
            </a:pPr>
            <a:r>
              <a:rPr lang="en-US" sz="2800" dirty="0" smtClean="0"/>
              <a:t>1.3. Enhancement </a:t>
            </a:r>
            <a:endParaRPr lang="en-US" sz="2800" dirty="0"/>
          </a:p>
          <a:p>
            <a:pPr marL="0" indent="0">
              <a:lnSpc>
                <a:spcPct val="150000"/>
              </a:lnSpc>
              <a:buNone/>
            </a:pPr>
            <a:r>
              <a:rPr lang="en-US" b="1" dirty="0" smtClean="0"/>
              <a:t>2</a:t>
            </a:r>
            <a:r>
              <a:rPr lang="en-US" b="1" dirty="0"/>
              <a:t>. </a:t>
            </a:r>
            <a:r>
              <a:rPr lang="en-US" b="1" dirty="0" smtClean="0"/>
              <a:t>Finding the opportunities</a:t>
            </a:r>
            <a:endParaRPr lang="en-US" dirty="0"/>
          </a:p>
          <a:p>
            <a:pPr lvl="1">
              <a:lnSpc>
                <a:spcPct val="150000"/>
              </a:lnSpc>
            </a:pPr>
            <a:r>
              <a:rPr lang="en-US" sz="2800" dirty="0" smtClean="0"/>
              <a:t>2.1</a:t>
            </a:r>
            <a:r>
              <a:rPr lang="en-US" sz="2800" dirty="0"/>
              <a:t>. </a:t>
            </a:r>
            <a:r>
              <a:rPr lang="en-US" sz="2800" dirty="0" smtClean="0"/>
              <a:t>Sources of </a:t>
            </a:r>
            <a:r>
              <a:rPr lang="en-US" sz="2800" dirty="0" smtClean="0"/>
              <a:t>innovation ideas </a:t>
            </a:r>
          </a:p>
          <a:p>
            <a:pPr lvl="1">
              <a:lnSpc>
                <a:spcPct val="150000"/>
              </a:lnSpc>
            </a:pPr>
            <a:r>
              <a:rPr lang="en-US" sz="2800" dirty="0" smtClean="0"/>
              <a:t>2.2</a:t>
            </a:r>
            <a:r>
              <a:rPr lang="en-US" sz="2800" dirty="0"/>
              <a:t>. </a:t>
            </a:r>
            <a:r>
              <a:rPr lang="en-US" sz="2800" dirty="0" smtClean="0"/>
              <a:t>Models of </a:t>
            </a:r>
            <a:r>
              <a:rPr lang="en-US" sz="2800" dirty="0" smtClean="0"/>
              <a:t>market-based </a:t>
            </a:r>
            <a:r>
              <a:rPr lang="en-US" sz="2800" dirty="0" smtClean="0"/>
              <a:t>opportunity</a:t>
            </a:r>
            <a:endParaRPr lang="en-US" sz="2800" dirty="0"/>
          </a:p>
        </p:txBody>
      </p:sp>
      <p:sp>
        <p:nvSpPr>
          <p:cNvPr id="4" name="Slide Number Placeholder 3"/>
          <p:cNvSpPr>
            <a:spLocks noGrp="1"/>
          </p:cNvSpPr>
          <p:nvPr>
            <p:ph type="sldNum" sz="quarter" idx="12"/>
          </p:nvPr>
        </p:nvSpPr>
        <p:spPr/>
        <p:txBody>
          <a:bodyPr/>
          <a:lstStyle/>
          <a:p>
            <a:fld id="{4AAB023F-0D85-424A-AD30-ACA224193313}" type="slidenum">
              <a:rPr lang="en-US" smtClean="0"/>
              <a:t>2</a:t>
            </a:fld>
            <a:endParaRPr lang="en-US"/>
          </a:p>
        </p:txBody>
      </p:sp>
    </p:spTree>
    <p:extLst>
      <p:ext uri="{BB962C8B-B14F-4D97-AF65-F5344CB8AC3E}">
        <p14:creationId xmlns:p14="http://schemas.microsoft.com/office/powerpoint/2010/main" val="3486448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Mind map</a:t>
            </a:r>
            <a:endParaRPr lang="en-US" b="1" dirty="0"/>
          </a:p>
        </p:txBody>
      </p:sp>
      <p:sp>
        <p:nvSpPr>
          <p:cNvPr id="4" name="Slide Number Placeholder 3"/>
          <p:cNvSpPr>
            <a:spLocks noGrp="1"/>
          </p:cNvSpPr>
          <p:nvPr>
            <p:ph type="sldNum" sz="quarter" idx="12"/>
          </p:nvPr>
        </p:nvSpPr>
        <p:spPr/>
        <p:txBody>
          <a:bodyPr/>
          <a:lstStyle/>
          <a:p>
            <a:fld id="{4AAB023F-0D85-424A-AD30-ACA224193313}" type="slidenum">
              <a:rPr lang="en-US" smtClean="0"/>
              <a:t>20</a:t>
            </a:fld>
            <a:endParaRPr lang="en-US"/>
          </a:p>
        </p:txBody>
      </p:sp>
      <p:pic>
        <p:nvPicPr>
          <p:cNvPr id="8194" name="Picture 2" descr="How To Create A Mind Map (+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429" y="1058521"/>
            <a:ext cx="8216446" cy="548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719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Six thinking hats</a:t>
            </a:r>
            <a:endParaRPr lang="en-US" b="1" dirty="0"/>
          </a:p>
        </p:txBody>
      </p:sp>
      <p:sp>
        <p:nvSpPr>
          <p:cNvPr id="3" name="Content Placeholder 2"/>
          <p:cNvSpPr>
            <a:spLocks noGrp="1"/>
          </p:cNvSpPr>
          <p:nvPr>
            <p:ph idx="1"/>
          </p:nvPr>
        </p:nvSpPr>
        <p:spPr/>
        <p:txBody>
          <a:bodyPr>
            <a:normAutofit/>
          </a:bodyPr>
          <a:lstStyle/>
          <a:p>
            <a:pPr>
              <a:lnSpc>
                <a:spcPct val="150000"/>
              </a:lnSpc>
            </a:pPr>
            <a:r>
              <a:rPr lang="en-US" sz="4000" dirty="0" smtClean="0"/>
              <a:t>An effective solving-problem method from various points of view</a:t>
            </a:r>
          </a:p>
          <a:p>
            <a:pPr lvl="1">
              <a:lnSpc>
                <a:spcPct val="150000"/>
              </a:lnSpc>
              <a:buFont typeface="Wingdings" pitchFamily="2" charset="2"/>
              <a:buChar char="Ø"/>
            </a:pPr>
            <a:r>
              <a:rPr lang="en-US" sz="3600" dirty="0" smtClean="0"/>
              <a:t>Recognition of threats / opportunities</a:t>
            </a:r>
          </a:p>
          <a:p>
            <a:pPr lvl="1">
              <a:lnSpc>
                <a:spcPct val="150000"/>
              </a:lnSpc>
              <a:buFont typeface="Wingdings" pitchFamily="2" charset="2"/>
              <a:buChar char="Ø"/>
            </a:pPr>
            <a:r>
              <a:rPr lang="en-US" sz="3600" dirty="0" smtClean="0"/>
              <a:t>Better decision making</a:t>
            </a:r>
            <a:endParaRPr lang="en-US" sz="3600" dirty="0" smtClean="0"/>
          </a:p>
          <a:p>
            <a:pPr marL="0" indent="0">
              <a:lnSpc>
                <a:spcPct val="150000"/>
              </a:lnSpc>
              <a:buNone/>
            </a:pPr>
            <a:endParaRPr lang="en-US" sz="4000" dirty="0"/>
          </a:p>
        </p:txBody>
      </p:sp>
      <p:sp>
        <p:nvSpPr>
          <p:cNvPr id="4" name="Slide Number Placeholder 3"/>
          <p:cNvSpPr>
            <a:spLocks noGrp="1"/>
          </p:cNvSpPr>
          <p:nvPr>
            <p:ph type="sldNum" sz="quarter" idx="12"/>
          </p:nvPr>
        </p:nvSpPr>
        <p:spPr/>
        <p:txBody>
          <a:bodyPr/>
          <a:lstStyle/>
          <a:p>
            <a:fld id="{4AAB023F-0D85-424A-AD30-ACA224193313}" type="slidenum">
              <a:rPr lang="en-US" smtClean="0"/>
              <a:t>21</a:t>
            </a:fld>
            <a:endParaRPr lang="en-US"/>
          </a:p>
        </p:txBody>
      </p:sp>
    </p:spTree>
    <p:extLst>
      <p:ext uri="{BB962C8B-B14F-4D97-AF65-F5344CB8AC3E}">
        <p14:creationId xmlns:p14="http://schemas.microsoft.com/office/powerpoint/2010/main" val="117250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Six thinking hats</a:t>
            </a:r>
            <a:endParaRPr lang="en-US" b="1" dirty="0"/>
          </a:p>
        </p:txBody>
      </p:sp>
      <p:sp>
        <p:nvSpPr>
          <p:cNvPr id="4" name="Slide Number Placeholder 3"/>
          <p:cNvSpPr>
            <a:spLocks noGrp="1"/>
          </p:cNvSpPr>
          <p:nvPr>
            <p:ph type="sldNum" sz="quarter" idx="12"/>
          </p:nvPr>
        </p:nvSpPr>
        <p:spPr/>
        <p:txBody>
          <a:bodyPr/>
          <a:lstStyle/>
          <a:p>
            <a:fld id="{4AAB023F-0D85-424A-AD30-ACA224193313}" type="slidenum">
              <a:rPr lang="en-US" smtClean="0"/>
              <a:t>22</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943" y="1088570"/>
            <a:ext cx="11350171" cy="541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7556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Six thinking hats</a:t>
            </a:r>
            <a:endParaRPr lang="en-US" b="1"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AAB023F-0D85-424A-AD30-ACA224193313}" type="slidenum">
              <a:rPr lang="en-US" smtClean="0"/>
              <a:t>23</a:t>
            </a:fld>
            <a:endParaRPr lang="en-US"/>
          </a:p>
        </p:txBody>
      </p:sp>
      <p:pic>
        <p:nvPicPr>
          <p:cNvPr id="12290" name="Picture 2" descr="6 chiếc mũ tư duy – 6 thinking hats | We&amp;#39;re DT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58" y="1131145"/>
            <a:ext cx="11045372" cy="532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6459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1.3. </a:t>
            </a:r>
            <a:r>
              <a:rPr lang="en-US" b="1" dirty="0" smtClean="0"/>
              <a:t>Creative thinking enhancement</a:t>
            </a:r>
            <a:endParaRPr lang="en-US" b="1" dirty="0"/>
          </a:p>
        </p:txBody>
      </p:sp>
      <p:sp>
        <p:nvSpPr>
          <p:cNvPr id="3" name="Content Placeholder 2"/>
          <p:cNvSpPr>
            <a:spLocks noGrp="1"/>
          </p:cNvSpPr>
          <p:nvPr>
            <p:ph idx="1"/>
          </p:nvPr>
        </p:nvSpPr>
        <p:spPr/>
        <p:txBody>
          <a:bodyPr>
            <a:normAutofit fontScale="92500" lnSpcReduction="20000"/>
          </a:bodyPr>
          <a:lstStyle/>
          <a:p>
            <a:pPr>
              <a:lnSpc>
                <a:spcPct val="150000"/>
              </a:lnSpc>
              <a:buFont typeface="Wingdings" pitchFamily="2" charset="2"/>
              <a:buChar char="Ø"/>
            </a:pPr>
            <a:r>
              <a:rPr lang="en-US" sz="3600" dirty="0" smtClean="0"/>
              <a:t>Confident in creative thinking ability</a:t>
            </a:r>
            <a:endParaRPr lang="en-US" sz="3600" dirty="0" smtClean="0"/>
          </a:p>
          <a:p>
            <a:pPr>
              <a:lnSpc>
                <a:spcPct val="150000"/>
              </a:lnSpc>
              <a:buFont typeface="Wingdings" pitchFamily="2" charset="2"/>
              <a:buChar char="Ø"/>
            </a:pPr>
            <a:r>
              <a:rPr lang="en-US" sz="3600" dirty="0" smtClean="0"/>
              <a:t>Timely grasp ideas</a:t>
            </a:r>
            <a:endParaRPr lang="en-US" sz="3600" dirty="0" smtClean="0"/>
          </a:p>
          <a:p>
            <a:pPr>
              <a:lnSpc>
                <a:spcPct val="150000"/>
              </a:lnSpc>
              <a:buFont typeface="Wingdings" pitchFamily="2" charset="2"/>
              <a:buChar char="Ø"/>
            </a:pPr>
            <a:r>
              <a:rPr lang="en-US" sz="3600" dirty="0" smtClean="0"/>
              <a:t> Diversify options</a:t>
            </a:r>
            <a:endParaRPr lang="en-US" sz="3600" dirty="0" smtClean="0"/>
          </a:p>
          <a:p>
            <a:pPr>
              <a:lnSpc>
                <a:spcPct val="150000"/>
              </a:lnSpc>
              <a:buFont typeface="Wingdings" pitchFamily="2" charset="2"/>
              <a:buChar char="Ø"/>
            </a:pPr>
            <a:r>
              <a:rPr lang="en-US" sz="3600" dirty="0" smtClean="0"/>
              <a:t> Change in new environment</a:t>
            </a:r>
            <a:endParaRPr lang="en-US" sz="3600" dirty="0" smtClean="0"/>
          </a:p>
          <a:p>
            <a:pPr>
              <a:lnSpc>
                <a:spcPct val="150000"/>
              </a:lnSpc>
              <a:buFont typeface="Wingdings" pitchFamily="2" charset="2"/>
              <a:buChar char="Ø"/>
            </a:pPr>
            <a:r>
              <a:rPr lang="en-US" sz="3600" dirty="0" smtClean="0"/>
              <a:t> Form research group</a:t>
            </a:r>
            <a:endParaRPr lang="en-US" sz="3600" dirty="0" smtClean="0"/>
          </a:p>
          <a:p>
            <a:pPr>
              <a:lnSpc>
                <a:spcPct val="150000"/>
              </a:lnSpc>
              <a:buFont typeface="Wingdings" pitchFamily="2" charset="2"/>
              <a:buChar char="Ø"/>
            </a:pPr>
            <a:r>
              <a:rPr lang="en-US" sz="3600" dirty="0" smtClean="0"/>
              <a:t> Cultivate, practice</a:t>
            </a:r>
            <a:endParaRPr lang="en-US" sz="3600" dirty="0"/>
          </a:p>
        </p:txBody>
      </p:sp>
      <p:sp>
        <p:nvSpPr>
          <p:cNvPr id="4" name="Slide Number Placeholder 3"/>
          <p:cNvSpPr>
            <a:spLocks noGrp="1"/>
          </p:cNvSpPr>
          <p:nvPr>
            <p:ph type="sldNum" sz="quarter" idx="12"/>
          </p:nvPr>
        </p:nvSpPr>
        <p:spPr/>
        <p:txBody>
          <a:bodyPr/>
          <a:lstStyle/>
          <a:p>
            <a:fld id="{4AAB023F-0D85-424A-AD30-ACA224193313}" type="slidenum">
              <a:rPr lang="en-US" smtClean="0"/>
              <a:t>24</a:t>
            </a:fld>
            <a:endParaRPr lang="en-US"/>
          </a:p>
        </p:txBody>
      </p:sp>
    </p:spTree>
    <p:extLst>
      <p:ext uri="{BB962C8B-B14F-4D97-AF65-F5344CB8AC3E}">
        <p14:creationId xmlns:p14="http://schemas.microsoft.com/office/powerpoint/2010/main" val="3901726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Finding the opportunities </a:t>
            </a:r>
            <a:endParaRPr lang="en-US" b="1" dirty="0"/>
          </a:p>
        </p:txBody>
      </p:sp>
      <p:sp>
        <p:nvSpPr>
          <p:cNvPr id="3" name="Content Placeholder 2"/>
          <p:cNvSpPr>
            <a:spLocks noGrp="1"/>
          </p:cNvSpPr>
          <p:nvPr>
            <p:ph idx="1"/>
          </p:nvPr>
        </p:nvSpPr>
        <p:spPr/>
        <p:txBody>
          <a:bodyPr>
            <a:normAutofit/>
          </a:bodyPr>
          <a:lstStyle/>
          <a:p>
            <a:pPr marL="0" indent="0">
              <a:lnSpc>
                <a:spcPct val="150000"/>
              </a:lnSpc>
              <a:buNone/>
            </a:pPr>
            <a:r>
              <a:rPr lang="en-US" sz="3600" dirty="0" smtClean="0"/>
              <a:t>2.2.1 Sources of innovative ideas</a:t>
            </a:r>
          </a:p>
          <a:p>
            <a:pPr marL="0" indent="0">
              <a:lnSpc>
                <a:spcPct val="150000"/>
              </a:lnSpc>
              <a:buNone/>
            </a:pPr>
            <a:r>
              <a:rPr lang="en-US" sz="3600" dirty="0" smtClean="0"/>
              <a:t>2.2.2 Models of market opportunity</a:t>
            </a:r>
            <a:endParaRPr lang="en-US" sz="3600" dirty="0"/>
          </a:p>
        </p:txBody>
      </p:sp>
      <p:sp>
        <p:nvSpPr>
          <p:cNvPr id="4" name="Slide Number Placeholder 3"/>
          <p:cNvSpPr>
            <a:spLocks noGrp="1"/>
          </p:cNvSpPr>
          <p:nvPr>
            <p:ph type="sldNum" sz="quarter" idx="12"/>
          </p:nvPr>
        </p:nvSpPr>
        <p:spPr/>
        <p:txBody>
          <a:bodyPr/>
          <a:lstStyle/>
          <a:p>
            <a:fld id="{4AAB023F-0D85-424A-AD30-ACA224193313}" type="slidenum">
              <a:rPr lang="en-US" smtClean="0"/>
              <a:t>25</a:t>
            </a:fld>
            <a:endParaRPr lang="en-US"/>
          </a:p>
        </p:txBody>
      </p:sp>
    </p:spTree>
    <p:extLst>
      <p:ext uri="{BB962C8B-B14F-4D97-AF65-F5344CB8AC3E}">
        <p14:creationId xmlns:p14="http://schemas.microsoft.com/office/powerpoint/2010/main" val="4086680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rPr>
              <a:t>2.2.1 Sources of innovative ideas</a:t>
            </a:r>
            <a:endParaRPr lang="en-US" b="1" dirty="0">
              <a:solidFill>
                <a:schemeClr val="accent1"/>
              </a:solidFill>
            </a:endParaRPr>
          </a:p>
        </p:txBody>
      </p:sp>
      <p:sp>
        <p:nvSpPr>
          <p:cNvPr id="3" name="Content Placeholder 2"/>
          <p:cNvSpPr>
            <a:spLocks noGrp="1"/>
          </p:cNvSpPr>
          <p:nvPr>
            <p:ph idx="1"/>
          </p:nvPr>
        </p:nvSpPr>
        <p:spPr>
          <a:xfrm>
            <a:off x="362858" y="1242555"/>
            <a:ext cx="11466286" cy="5775101"/>
          </a:xfrm>
        </p:spPr>
        <p:txBody>
          <a:bodyPr>
            <a:noAutofit/>
          </a:bodyPr>
          <a:lstStyle/>
          <a:p>
            <a:pPr marL="0" indent="0">
              <a:lnSpc>
                <a:spcPct val="150000"/>
              </a:lnSpc>
              <a:buNone/>
            </a:pPr>
            <a:r>
              <a:rPr lang="en-US" sz="3600" b="1" dirty="0">
                <a:solidFill>
                  <a:schemeClr val="accent1"/>
                </a:solidFill>
              </a:rPr>
              <a:t>Where </a:t>
            </a:r>
            <a:r>
              <a:rPr lang="en-US" sz="3600" b="1" dirty="0" smtClean="0">
                <a:solidFill>
                  <a:schemeClr val="accent1"/>
                </a:solidFill>
              </a:rPr>
              <a:t>to find the </a:t>
            </a:r>
            <a:r>
              <a:rPr lang="en-US" sz="3600" b="1" dirty="0">
                <a:solidFill>
                  <a:schemeClr val="accent1"/>
                </a:solidFill>
              </a:rPr>
              <a:t>innovative </a:t>
            </a:r>
            <a:r>
              <a:rPr lang="en-US" sz="3600" b="1" dirty="0" smtClean="0">
                <a:solidFill>
                  <a:schemeClr val="accent1"/>
                </a:solidFill>
              </a:rPr>
              <a:t>ideas???</a:t>
            </a:r>
            <a:endParaRPr lang="en-US" sz="3600" dirty="0" smtClean="0"/>
          </a:p>
          <a:p>
            <a:pPr marL="742950" indent="-742950">
              <a:lnSpc>
                <a:spcPct val="150000"/>
              </a:lnSpc>
              <a:buFont typeface="+mj-lt"/>
              <a:buAutoNum type="arabicPeriod"/>
            </a:pPr>
            <a:r>
              <a:rPr lang="en-US" sz="3600" dirty="0" smtClean="0"/>
              <a:t>Customers</a:t>
            </a:r>
            <a:endParaRPr lang="en-US" sz="3600" dirty="0" smtClean="0"/>
          </a:p>
          <a:p>
            <a:pPr marL="742950" indent="-742950">
              <a:lnSpc>
                <a:spcPct val="150000"/>
              </a:lnSpc>
              <a:buFont typeface="+mj-lt"/>
              <a:buAutoNum type="arabicPeriod"/>
            </a:pPr>
            <a:r>
              <a:rPr lang="en-US" sz="3600" dirty="0" smtClean="0"/>
              <a:t>Incomplete points of the existing products/services</a:t>
            </a:r>
            <a:endParaRPr lang="en-US" sz="3600" dirty="0" smtClean="0"/>
          </a:p>
          <a:p>
            <a:pPr marL="742950" indent="-742950">
              <a:lnSpc>
                <a:spcPct val="150000"/>
              </a:lnSpc>
              <a:buFont typeface="+mj-lt"/>
              <a:buAutoNum type="arabicPeriod"/>
            </a:pPr>
            <a:r>
              <a:rPr lang="vi-VN" sz="3600" dirty="0" smtClean="0">
                <a:latin typeface="Calibri" pitchFamily="34" charset="0"/>
                <a:cs typeface="Calibri" pitchFamily="34" charset="0"/>
              </a:rPr>
              <a:t>Copy</a:t>
            </a:r>
            <a:endParaRPr lang="en-US" sz="3600" dirty="0" smtClean="0">
              <a:latin typeface="Calibri" pitchFamily="34" charset="0"/>
              <a:cs typeface="Calibri" pitchFamily="34" charset="0"/>
            </a:endParaRPr>
          </a:p>
          <a:p>
            <a:pPr marL="742950" indent="-742950">
              <a:lnSpc>
                <a:spcPct val="150000"/>
              </a:lnSpc>
              <a:buFont typeface="+mj-lt"/>
              <a:buAutoNum type="arabicPeriod"/>
            </a:pPr>
            <a:r>
              <a:rPr lang="en-US" sz="3600" dirty="0" smtClean="0"/>
              <a:t>Technologies</a:t>
            </a:r>
            <a:endParaRPr lang="en-US" sz="3600" dirty="0" smtClean="0"/>
          </a:p>
          <a:p>
            <a:pPr marL="742950" indent="-742950">
              <a:lnSpc>
                <a:spcPct val="150000"/>
              </a:lnSpc>
              <a:buFont typeface="+mj-lt"/>
              <a:buAutoNum type="arabicPeriod"/>
            </a:pPr>
            <a:r>
              <a:rPr lang="en-US" sz="3600" dirty="0" smtClean="0"/>
              <a:t>Self-knowledge skills</a:t>
            </a:r>
            <a:r>
              <a:rPr lang="vi-VN" sz="3600" dirty="0"/>
              <a:t/>
            </a:r>
            <a:br>
              <a:rPr lang="vi-VN" sz="3600" dirty="0"/>
            </a:br>
            <a:endParaRPr lang="en-US" sz="3600" dirty="0"/>
          </a:p>
        </p:txBody>
      </p:sp>
      <p:sp>
        <p:nvSpPr>
          <p:cNvPr id="4" name="Slide Number Placeholder 3"/>
          <p:cNvSpPr>
            <a:spLocks noGrp="1"/>
          </p:cNvSpPr>
          <p:nvPr>
            <p:ph type="sldNum" sz="quarter" idx="12"/>
          </p:nvPr>
        </p:nvSpPr>
        <p:spPr/>
        <p:txBody>
          <a:bodyPr/>
          <a:lstStyle/>
          <a:p>
            <a:fld id="{4AAB023F-0D85-424A-AD30-ACA224193313}" type="slidenum">
              <a:rPr lang="en-US" smtClean="0"/>
              <a:t>26</a:t>
            </a:fld>
            <a:endParaRPr lang="en-US"/>
          </a:p>
        </p:txBody>
      </p:sp>
    </p:spTree>
    <p:extLst>
      <p:ext uri="{BB962C8B-B14F-4D97-AF65-F5344CB8AC3E}">
        <p14:creationId xmlns:p14="http://schemas.microsoft.com/office/powerpoint/2010/main" val="2571399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rPr>
              <a:t>2.2.1 Sources of innovative ideas</a:t>
            </a:r>
            <a:endParaRPr lang="en-US" b="1" dirty="0">
              <a:solidFill>
                <a:schemeClr val="accent1"/>
              </a:solidFill>
            </a:endParaRPr>
          </a:p>
        </p:txBody>
      </p:sp>
      <p:sp>
        <p:nvSpPr>
          <p:cNvPr id="3" name="Content Placeholder 2"/>
          <p:cNvSpPr>
            <a:spLocks noGrp="1"/>
          </p:cNvSpPr>
          <p:nvPr>
            <p:ph idx="1"/>
          </p:nvPr>
        </p:nvSpPr>
        <p:spPr>
          <a:xfrm>
            <a:off x="362858" y="1242555"/>
            <a:ext cx="11466286" cy="5775101"/>
          </a:xfrm>
        </p:spPr>
        <p:txBody>
          <a:bodyPr>
            <a:noAutofit/>
          </a:bodyPr>
          <a:lstStyle/>
          <a:p>
            <a:pPr>
              <a:lnSpc>
                <a:spcPct val="100000"/>
              </a:lnSpc>
              <a:buFont typeface="Wingdings" pitchFamily="2" charset="2"/>
              <a:buChar char="§"/>
            </a:pPr>
            <a:r>
              <a:rPr lang="en-US" sz="3200" b="1" dirty="0" smtClean="0"/>
              <a:t>Trends</a:t>
            </a:r>
          </a:p>
          <a:p>
            <a:pPr lvl="1">
              <a:lnSpc>
                <a:spcPct val="100000"/>
              </a:lnSpc>
              <a:buFont typeface="Wingdings" pitchFamily="2" charset="2"/>
              <a:buChar char="ü"/>
            </a:pPr>
            <a:r>
              <a:rPr lang="en-US" sz="2800" dirty="0"/>
              <a:t>societal </a:t>
            </a:r>
            <a:r>
              <a:rPr lang="en-US" sz="2800" dirty="0" smtClean="0"/>
              <a:t>: </a:t>
            </a:r>
            <a:r>
              <a:rPr lang="en-US" sz="2800" dirty="0"/>
              <a:t>ageing demographics, health and fitness growth, senior living, social </a:t>
            </a:r>
            <a:r>
              <a:rPr lang="en-US" sz="2800" dirty="0" smtClean="0"/>
              <a:t>media</a:t>
            </a:r>
          </a:p>
          <a:p>
            <a:pPr lvl="1">
              <a:lnSpc>
                <a:spcPct val="100000"/>
              </a:lnSpc>
              <a:buFont typeface="Wingdings" pitchFamily="2" charset="2"/>
              <a:buChar char="ü"/>
            </a:pPr>
            <a:r>
              <a:rPr lang="en-US" sz="2800" dirty="0" smtClean="0"/>
              <a:t>technology: </a:t>
            </a:r>
            <a:r>
              <a:rPr lang="en-US" sz="2800" dirty="0"/>
              <a:t>smart phone </a:t>
            </a:r>
            <a:r>
              <a:rPr lang="en-US" sz="2800" dirty="0" smtClean="0"/>
              <a:t>t, </a:t>
            </a:r>
            <a:r>
              <a:rPr lang="en-US" sz="2800" dirty="0"/>
              <a:t>e-commerce, Internet advances, </a:t>
            </a:r>
            <a:r>
              <a:rPr lang="en-US" sz="2800" dirty="0" smtClean="0"/>
              <a:t>drones</a:t>
            </a:r>
          </a:p>
          <a:p>
            <a:pPr lvl="1">
              <a:lnSpc>
                <a:spcPct val="100000"/>
              </a:lnSpc>
              <a:buFont typeface="Wingdings" pitchFamily="2" charset="2"/>
              <a:buChar char="ü"/>
            </a:pPr>
            <a:r>
              <a:rPr lang="en-US" sz="2800" dirty="0" smtClean="0"/>
              <a:t>economic: </a:t>
            </a:r>
            <a:r>
              <a:rPr lang="en-US" sz="2800" dirty="0"/>
              <a:t>higher disposable income, dual wage-earner families, </a:t>
            </a:r>
            <a:r>
              <a:rPr lang="en-US" sz="2800" dirty="0" smtClean="0"/>
              <a:t>performance pressures</a:t>
            </a:r>
            <a:r>
              <a:rPr lang="en-US" sz="2800" dirty="0"/>
              <a:t>, rising fuel </a:t>
            </a:r>
            <a:r>
              <a:rPr lang="en-US" sz="2800" dirty="0" smtClean="0"/>
              <a:t>costs</a:t>
            </a:r>
          </a:p>
          <a:p>
            <a:pPr lvl="1">
              <a:lnSpc>
                <a:spcPct val="100000"/>
              </a:lnSpc>
              <a:buFont typeface="Wingdings" pitchFamily="2" charset="2"/>
              <a:buChar char="ü"/>
            </a:pPr>
            <a:r>
              <a:rPr lang="en-US" sz="2800" dirty="0" smtClean="0"/>
              <a:t>political : </a:t>
            </a:r>
            <a:r>
              <a:rPr lang="en-US" sz="2800" dirty="0"/>
              <a:t>increased regulations, terrorism, sovereign debt, military alliances, </a:t>
            </a:r>
            <a:r>
              <a:rPr lang="en-US" sz="2800" dirty="0" smtClean="0"/>
              <a:t>free trade agreements</a:t>
            </a:r>
          </a:p>
          <a:p>
            <a:pPr lvl="1">
              <a:lnSpc>
                <a:spcPct val="100000"/>
              </a:lnSpc>
              <a:buFont typeface="Wingdings" pitchFamily="2" charset="2"/>
              <a:buChar char="ü"/>
            </a:pPr>
            <a:r>
              <a:rPr lang="en-US" sz="2800" dirty="0" smtClean="0"/>
              <a:t>environmental: </a:t>
            </a:r>
            <a:r>
              <a:rPr lang="en-US" sz="2800" dirty="0"/>
              <a:t>global warming, drought, increased severity of storms, </a:t>
            </a:r>
            <a:r>
              <a:rPr lang="en-US" sz="2800" dirty="0" smtClean="0"/>
              <a:t>increased frequency </a:t>
            </a:r>
            <a:r>
              <a:rPr lang="en-US" sz="2800" dirty="0"/>
              <a:t>of bushfires, pollution.</a:t>
            </a:r>
            <a:r>
              <a:rPr lang="en-US" sz="2800" dirty="0"/>
              <a:t> </a:t>
            </a:r>
          </a:p>
          <a:p>
            <a:pPr marL="457200" lvl="1" indent="0">
              <a:lnSpc>
                <a:spcPct val="100000"/>
              </a:lnSpc>
              <a:buNone/>
            </a:pPr>
            <a:r>
              <a:rPr lang="en-US" sz="2800" dirty="0"/>
              <a:t/>
            </a:r>
            <a:br>
              <a:rPr lang="en-US" sz="2800" dirty="0"/>
            </a:br>
            <a:r>
              <a:rPr lang="vi-VN" sz="2800" dirty="0"/>
              <a:t/>
            </a:r>
            <a:br>
              <a:rPr lang="vi-VN" sz="2800" dirty="0"/>
            </a:br>
            <a:endParaRPr lang="en-US" sz="2800" dirty="0"/>
          </a:p>
        </p:txBody>
      </p:sp>
      <p:sp>
        <p:nvSpPr>
          <p:cNvPr id="4" name="Slide Number Placeholder 3"/>
          <p:cNvSpPr>
            <a:spLocks noGrp="1"/>
          </p:cNvSpPr>
          <p:nvPr>
            <p:ph type="sldNum" sz="quarter" idx="12"/>
          </p:nvPr>
        </p:nvSpPr>
        <p:spPr/>
        <p:txBody>
          <a:bodyPr/>
          <a:lstStyle/>
          <a:p>
            <a:fld id="{4AAB023F-0D85-424A-AD30-ACA224193313}" type="slidenum">
              <a:rPr lang="en-US" smtClean="0"/>
              <a:t>27</a:t>
            </a:fld>
            <a:endParaRPr lang="en-US"/>
          </a:p>
        </p:txBody>
      </p:sp>
    </p:spTree>
    <p:extLst>
      <p:ext uri="{BB962C8B-B14F-4D97-AF65-F5344CB8AC3E}">
        <p14:creationId xmlns:p14="http://schemas.microsoft.com/office/powerpoint/2010/main" val="24117257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rPr>
              <a:t>2.2.1 Sources of innovative ideas</a:t>
            </a:r>
            <a:endParaRPr lang="en-US" b="1" dirty="0">
              <a:solidFill>
                <a:schemeClr val="accent1"/>
              </a:solidFill>
            </a:endParaRPr>
          </a:p>
        </p:txBody>
      </p:sp>
      <p:sp>
        <p:nvSpPr>
          <p:cNvPr id="3" name="Content Placeholder 2"/>
          <p:cNvSpPr>
            <a:spLocks noGrp="1"/>
          </p:cNvSpPr>
          <p:nvPr>
            <p:ph idx="1"/>
          </p:nvPr>
        </p:nvSpPr>
        <p:spPr>
          <a:xfrm>
            <a:off x="362858" y="1242555"/>
            <a:ext cx="11466286" cy="5775101"/>
          </a:xfrm>
        </p:spPr>
        <p:txBody>
          <a:bodyPr>
            <a:noAutofit/>
          </a:bodyPr>
          <a:lstStyle/>
          <a:p>
            <a:pPr>
              <a:lnSpc>
                <a:spcPct val="100000"/>
              </a:lnSpc>
              <a:buFont typeface="Wingdings" pitchFamily="2" charset="2"/>
              <a:buChar char="§"/>
            </a:pPr>
            <a:r>
              <a:rPr lang="en-US" sz="3200" b="1" dirty="0"/>
              <a:t>Unexpected occurrences: </a:t>
            </a:r>
            <a:r>
              <a:rPr lang="en-US" sz="3200" dirty="0"/>
              <a:t>These are successes or failures that, because they were </a:t>
            </a:r>
            <a:r>
              <a:rPr lang="en-US" sz="3200" dirty="0" smtClean="0"/>
              <a:t>unanticipated or </a:t>
            </a:r>
            <a:r>
              <a:rPr lang="en-US" sz="3200" dirty="0"/>
              <a:t>unplanned, often end up proving to be a major innovative surprise to the business</a:t>
            </a:r>
            <a:r>
              <a:rPr lang="en-US" sz="3200" dirty="0" smtClean="0"/>
              <a:t>.</a:t>
            </a:r>
          </a:p>
          <a:p>
            <a:pPr marL="0" indent="0">
              <a:lnSpc>
                <a:spcPct val="100000"/>
              </a:lnSpc>
              <a:buNone/>
            </a:pPr>
            <a:r>
              <a:rPr lang="en-US" sz="3200" dirty="0" smtClean="0"/>
              <a:t>For example</a:t>
            </a:r>
            <a:r>
              <a:rPr lang="en-US" sz="3200" dirty="0"/>
              <a:t>, Alexander Fleming was surprised to note that a contamination of a bacterial </a:t>
            </a:r>
            <a:r>
              <a:rPr lang="en-US" sz="3200" dirty="0" smtClean="0"/>
              <a:t>plate culture </a:t>
            </a:r>
            <a:r>
              <a:rPr lang="en-US" sz="3200" dirty="0"/>
              <a:t>suppressed the growth of his bacteria. He identified the contamination as </a:t>
            </a:r>
            <a:r>
              <a:rPr lang="en-US" sz="3200" dirty="0" smtClean="0"/>
              <a:t>penicillin </a:t>
            </a:r>
            <a:r>
              <a:rPr lang="en-US" sz="3200" dirty="0" err="1" smtClean="0"/>
              <a:t>mould</a:t>
            </a:r>
            <a:r>
              <a:rPr lang="en-US" sz="3200" dirty="0"/>
              <a:t>. Later, Australian scientist Howard Florey drew on Fleming’s observation to create </a:t>
            </a:r>
            <a:r>
              <a:rPr lang="en-US" sz="3200" dirty="0" smtClean="0"/>
              <a:t>the industrial-scale </a:t>
            </a:r>
            <a:r>
              <a:rPr lang="en-US" sz="3200" dirty="0"/>
              <a:t>manufacture of penicillin</a:t>
            </a:r>
            <a:r>
              <a:rPr lang="en-US" sz="3200" dirty="0"/>
              <a:t> </a:t>
            </a:r>
            <a:r>
              <a:rPr lang="en-US" sz="3200" dirty="0" smtClean="0"/>
              <a:t>.</a:t>
            </a:r>
            <a:r>
              <a:rPr lang="en-US" sz="3200" dirty="0"/>
              <a:t/>
            </a:r>
            <a:br>
              <a:rPr lang="en-US" sz="3200" dirty="0"/>
            </a:br>
            <a:endParaRPr lang="en-US" sz="3200" dirty="0" smtClean="0"/>
          </a:p>
        </p:txBody>
      </p:sp>
      <p:sp>
        <p:nvSpPr>
          <p:cNvPr id="4" name="Slide Number Placeholder 3"/>
          <p:cNvSpPr>
            <a:spLocks noGrp="1"/>
          </p:cNvSpPr>
          <p:nvPr>
            <p:ph type="sldNum" sz="quarter" idx="12"/>
          </p:nvPr>
        </p:nvSpPr>
        <p:spPr/>
        <p:txBody>
          <a:bodyPr/>
          <a:lstStyle/>
          <a:p>
            <a:fld id="{4AAB023F-0D85-424A-AD30-ACA224193313}" type="slidenum">
              <a:rPr lang="en-US" smtClean="0"/>
              <a:t>28</a:t>
            </a:fld>
            <a:endParaRPr lang="en-US"/>
          </a:p>
        </p:txBody>
      </p:sp>
    </p:spTree>
    <p:extLst>
      <p:ext uri="{BB962C8B-B14F-4D97-AF65-F5344CB8AC3E}">
        <p14:creationId xmlns:p14="http://schemas.microsoft.com/office/powerpoint/2010/main" val="4194036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343" y="365126"/>
            <a:ext cx="10319657" cy="946840"/>
          </a:xfrm>
        </p:spPr>
        <p:txBody>
          <a:bodyPr>
            <a:normAutofit/>
          </a:bodyPr>
          <a:lstStyle/>
          <a:p>
            <a:r>
              <a:rPr lang="en-US" b="1" dirty="0"/>
              <a:t>2.2. Sources of innovative ideas</a:t>
            </a:r>
            <a:endParaRPr lang="en-US" dirty="0"/>
          </a:p>
        </p:txBody>
      </p:sp>
      <p:sp>
        <p:nvSpPr>
          <p:cNvPr id="3" name="Content Placeholder 2"/>
          <p:cNvSpPr>
            <a:spLocks noGrp="1"/>
          </p:cNvSpPr>
          <p:nvPr>
            <p:ph idx="1"/>
          </p:nvPr>
        </p:nvSpPr>
        <p:spPr>
          <a:xfrm>
            <a:off x="188686" y="1366838"/>
            <a:ext cx="8142513" cy="5413828"/>
          </a:xfrm>
        </p:spPr>
        <p:txBody>
          <a:bodyPr>
            <a:noAutofit/>
          </a:bodyPr>
          <a:lstStyle/>
          <a:p>
            <a:pPr marL="228600" lvl="1">
              <a:spcBef>
                <a:spcPts val="1000"/>
              </a:spcBef>
            </a:pPr>
            <a:r>
              <a:rPr lang="en-US" sz="3200" b="1" dirty="0"/>
              <a:t>Incongruities: </a:t>
            </a:r>
            <a:r>
              <a:rPr lang="en-US" sz="2800" dirty="0"/>
              <a:t>These occur whenever a difference exists between expectations and reality.</a:t>
            </a:r>
            <a:endParaRPr lang="en-US" sz="2800" dirty="0" smtClean="0">
              <a:latin typeface="Times New Roman" panose="02020603050405020304" pitchFamily="18" charset="0"/>
              <a:cs typeface="Times New Roman" panose="02020603050405020304" pitchFamily="18" charset="0"/>
            </a:endParaRPr>
          </a:p>
          <a:p>
            <a:pPr lvl="1">
              <a:lnSpc>
                <a:spcPct val="150000"/>
              </a:lnSpc>
            </a:pPr>
            <a:r>
              <a:rPr lang="en-US" sz="1800" dirty="0"/>
              <a:t>In the 1980s Ken </a:t>
            </a:r>
            <a:r>
              <a:rPr lang="en-US" sz="1800" dirty="0" err="1"/>
              <a:t>Kutaragi</a:t>
            </a:r>
            <a:r>
              <a:rPr lang="en-US" sz="1800" dirty="0"/>
              <a:t> </a:t>
            </a:r>
            <a:r>
              <a:rPr lang="en-US" sz="1800" dirty="0" smtClean="0"/>
              <a:t>was watching </a:t>
            </a:r>
            <a:r>
              <a:rPr lang="en-US" sz="1800" dirty="0"/>
              <a:t>his daughter playing with a Nintendo Entertainment System which produced </a:t>
            </a:r>
            <a:r>
              <a:rPr lang="en-US" sz="1800" dirty="0" smtClean="0"/>
              <a:t>poor quality </a:t>
            </a:r>
            <a:r>
              <a:rPr lang="en-US" sz="1800" dirty="0"/>
              <a:t>sound and relied on a magnetic tape drive and wondered why such a good game </a:t>
            </a:r>
            <a:r>
              <a:rPr lang="en-US" sz="1800" dirty="0" smtClean="0"/>
              <a:t>had such </a:t>
            </a:r>
            <a:r>
              <a:rPr lang="en-US" sz="1800" dirty="0"/>
              <a:t>terrible sound. Ken knew from his research with Sony that he could develop a </a:t>
            </a:r>
            <a:r>
              <a:rPr lang="en-US" sz="1800" dirty="0" smtClean="0"/>
              <a:t>better product </a:t>
            </a:r>
            <a:r>
              <a:rPr lang="en-US" sz="1800" dirty="0"/>
              <a:t>for Nintendo. Attentiveness to this incongruity led Nintendo to contract Sony for </a:t>
            </a:r>
            <a:r>
              <a:rPr lang="en-US" sz="1800" dirty="0" smtClean="0"/>
              <a:t>its next </a:t>
            </a:r>
            <a:r>
              <a:rPr lang="en-US" sz="1800" dirty="0"/>
              <a:t>generation machine that incorporated better sound and floppy disk technology. </a:t>
            </a:r>
            <a:r>
              <a:rPr lang="en-US" sz="1800" dirty="0" smtClean="0"/>
              <a:t>Although </a:t>
            </a:r>
            <a:r>
              <a:rPr lang="en-US" sz="1800" dirty="0" err="1" smtClean="0"/>
              <a:t>Kutaragi</a:t>
            </a:r>
            <a:r>
              <a:rPr lang="en-US" sz="1800" dirty="0" smtClean="0"/>
              <a:t> </a:t>
            </a:r>
            <a:r>
              <a:rPr lang="en-US" sz="1800" dirty="0"/>
              <a:t>nearly lost his job for contracting to a competitor, eventually this led to </a:t>
            </a:r>
            <a:r>
              <a:rPr lang="en-US" sz="1800" dirty="0" smtClean="0"/>
              <a:t>the development </a:t>
            </a:r>
            <a:r>
              <a:rPr lang="en-US" sz="1800" dirty="0"/>
              <a:t>of Sony’s </a:t>
            </a:r>
            <a:r>
              <a:rPr lang="en-US" sz="1800" dirty="0" err="1"/>
              <a:t>Playstation</a:t>
            </a:r>
            <a:r>
              <a:rPr lang="en-US" sz="1800" dirty="0"/>
              <a:t> product range which was a key pillar in </a:t>
            </a:r>
            <a:r>
              <a:rPr lang="en-US" sz="1800" dirty="0" smtClean="0"/>
              <a:t>Sony’s profitability </a:t>
            </a:r>
            <a:r>
              <a:rPr lang="en-US" sz="1800" dirty="0"/>
              <a:t>for many years.</a:t>
            </a:r>
            <a:r>
              <a:rPr lang="en-US" sz="1800" dirty="0"/>
              <a:t> </a:t>
            </a:r>
            <a:br>
              <a:rPr lang="en-US" sz="1800" dirty="0"/>
            </a:br>
            <a:endParaRPr lang="vi-VN"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AAB023F-0D85-424A-AD30-ACA224193313}" type="slidenum">
              <a:rPr lang="en-US" smtClean="0"/>
              <a:t>29</a:t>
            </a:fld>
            <a:endParaRPr lang="en-US"/>
          </a:p>
        </p:txBody>
      </p:sp>
      <p:pic>
        <p:nvPicPr>
          <p:cNvPr id="1026" name="Picture 2" descr="PlayStation P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1200" y="1381352"/>
            <a:ext cx="3410857" cy="509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17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1</a:t>
            </a:r>
            <a:r>
              <a:rPr lang="en-US" sz="4800" b="1" dirty="0"/>
              <a:t>. </a:t>
            </a:r>
            <a:r>
              <a:rPr lang="en-US" sz="4800" b="1" dirty="0" smtClean="0"/>
              <a:t>Creative thinking</a:t>
            </a:r>
            <a:endParaRPr lang="en-US" sz="4800" b="1" dirty="0"/>
          </a:p>
        </p:txBody>
      </p:sp>
      <p:sp>
        <p:nvSpPr>
          <p:cNvPr id="3" name="Content Placeholder 2"/>
          <p:cNvSpPr>
            <a:spLocks noGrp="1"/>
          </p:cNvSpPr>
          <p:nvPr>
            <p:ph idx="1"/>
          </p:nvPr>
        </p:nvSpPr>
        <p:spPr/>
        <p:txBody>
          <a:bodyPr>
            <a:normAutofit/>
          </a:bodyPr>
          <a:lstStyle/>
          <a:p>
            <a:pPr marL="0" lvl="1" indent="0">
              <a:spcBef>
                <a:spcPts val="1000"/>
              </a:spcBef>
              <a:buNone/>
            </a:pPr>
            <a:r>
              <a:rPr lang="en-US" sz="3600" b="1" dirty="0" smtClean="0"/>
              <a:t>1.1</a:t>
            </a:r>
            <a:r>
              <a:rPr lang="en-US" sz="3600" b="1" dirty="0"/>
              <a:t>. </a:t>
            </a:r>
            <a:r>
              <a:rPr lang="en-US" sz="3600" b="1" dirty="0" smtClean="0"/>
              <a:t>Concept</a:t>
            </a:r>
            <a:endParaRPr lang="en-US" sz="3600" dirty="0" smtClean="0"/>
          </a:p>
          <a:p>
            <a:r>
              <a:rPr lang="en-US" sz="3600" dirty="0" smtClean="0"/>
              <a:t>The process of human activities create </a:t>
            </a:r>
            <a:r>
              <a:rPr lang="en-US" sz="3600" dirty="0" smtClean="0">
                <a:solidFill>
                  <a:srgbClr val="FF0000"/>
                </a:solidFill>
              </a:rPr>
              <a:t>new material and spiritual values</a:t>
            </a:r>
            <a:r>
              <a:rPr lang="en-US" sz="3600" dirty="0" smtClean="0"/>
              <a:t>. </a:t>
            </a:r>
          </a:p>
          <a:p>
            <a:pPr marL="0" indent="0">
              <a:buNone/>
            </a:pPr>
            <a:endParaRPr lang="en-US" sz="3600" dirty="0" smtClean="0"/>
          </a:p>
          <a:p>
            <a:r>
              <a:rPr lang="en-US" sz="3600" dirty="0"/>
              <a:t>The creative criteria </a:t>
            </a:r>
            <a:r>
              <a:rPr lang="en-US" sz="3600" dirty="0" smtClean="0"/>
              <a:t>are </a:t>
            </a:r>
            <a:r>
              <a:rPr lang="en-US" sz="3600" dirty="0"/>
              <a:t>"novelty" and </a:t>
            </a:r>
            <a:r>
              <a:rPr lang="en-US" sz="3600" dirty="0" smtClean="0"/>
              <a:t>“valuable" </a:t>
            </a:r>
            <a:r>
              <a:rPr lang="en-US" sz="3600" dirty="0"/>
              <a:t>(</a:t>
            </a:r>
            <a:r>
              <a:rPr lang="en-US" sz="3600" i="1" dirty="0">
                <a:solidFill>
                  <a:srgbClr val="FF0000"/>
                </a:solidFill>
              </a:rPr>
              <a:t>more useful, more advanced than the old </a:t>
            </a:r>
            <a:r>
              <a:rPr lang="en-US" sz="3600" i="1" dirty="0" smtClean="0">
                <a:solidFill>
                  <a:srgbClr val="FF0000"/>
                </a:solidFill>
              </a:rPr>
              <a:t>ones</a:t>
            </a:r>
            <a:r>
              <a:rPr lang="en-US" sz="3600" dirty="0" smtClean="0"/>
              <a:t>).</a:t>
            </a:r>
          </a:p>
        </p:txBody>
      </p:sp>
      <p:sp>
        <p:nvSpPr>
          <p:cNvPr id="4" name="Slide Number Placeholder 3"/>
          <p:cNvSpPr>
            <a:spLocks noGrp="1"/>
          </p:cNvSpPr>
          <p:nvPr>
            <p:ph type="sldNum" sz="quarter" idx="12"/>
          </p:nvPr>
        </p:nvSpPr>
        <p:spPr/>
        <p:txBody>
          <a:bodyPr/>
          <a:lstStyle/>
          <a:p>
            <a:fld id="{4AAB023F-0D85-424A-AD30-ACA224193313}" type="slidenum">
              <a:rPr lang="en-US" smtClean="0"/>
              <a:t>3</a:t>
            </a:fld>
            <a:endParaRPr lang="en-US"/>
          </a:p>
        </p:txBody>
      </p:sp>
    </p:spTree>
    <p:extLst>
      <p:ext uri="{BB962C8B-B14F-4D97-AF65-F5344CB8AC3E}">
        <p14:creationId xmlns:p14="http://schemas.microsoft.com/office/powerpoint/2010/main" val="1753989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rPr>
              <a:t>2.2.1 Sources of innovative ideas</a:t>
            </a:r>
            <a:endParaRPr lang="en-US" b="1" dirty="0">
              <a:solidFill>
                <a:schemeClr val="accent1"/>
              </a:solidFill>
            </a:endParaRPr>
          </a:p>
        </p:txBody>
      </p:sp>
      <p:sp>
        <p:nvSpPr>
          <p:cNvPr id="3" name="Content Placeholder 2"/>
          <p:cNvSpPr>
            <a:spLocks noGrp="1"/>
          </p:cNvSpPr>
          <p:nvPr>
            <p:ph idx="1"/>
          </p:nvPr>
        </p:nvSpPr>
        <p:spPr>
          <a:xfrm>
            <a:off x="362858" y="1242555"/>
            <a:ext cx="11466286" cy="5775101"/>
          </a:xfrm>
        </p:spPr>
        <p:txBody>
          <a:bodyPr>
            <a:noAutofit/>
          </a:bodyPr>
          <a:lstStyle/>
          <a:p>
            <a:pPr>
              <a:lnSpc>
                <a:spcPct val="100000"/>
              </a:lnSpc>
              <a:buFont typeface="Wingdings" pitchFamily="2" charset="2"/>
              <a:buChar char="§"/>
            </a:pPr>
            <a:r>
              <a:rPr lang="en-US" sz="3200" b="1" dirty="0" smtClean="0"/>
              <a:t>Process </a:t>
            </a:r>
            <a:r>
              <a:rPr lang="en-US" sz="3200" b="1" dirty="0"/>
              <a:t>needs</a:t>
            </a:r>
            <a:r>
              <a:rPr lang="en-US" b="1" dirty="0"/>
              <a:t>: </a:t>
            </a:r>
            <a:r>
              <a:rPr lang="en-US" dirty="0"/>
              <a:t>For example, process gaps or bottlenecks. </a:t>
            </a:r>
            <a:endParaRPr lang="en-US" dirty="0" smtClean="0"/>
          </a:p>
          <a:p>
            <a:pPr marL="0" indent="0">
              <a:lnSpc>
                <a:spcPct val="100000"/>
              </a:lnSpc>
              <a:buNone/>
            </a:pPr>
            <a:endParaRPr lang="en-US" dirty="0" smtClean="0"/>
          </a:p>
          <a:p>
            <a:pPr marL="0" indent="0">
              <a:lnSpc>
                <a:spcPct val="100000"/>
              </a:lnSpc>
              <a:buNone/>
            </a:pPr>
            <a:r>
              <a:rPr lang="en-US" dirty="0" smtClean="0"/>
              <a:t>These </a:t>
            </a:r>
            <a:r>
              <a:rPr lang="en-US" dirty="0"/>
              <a:t>occur when an answer to </a:t>
            </a:r>
            <a:r>
              <a:rPr lang="en-US" dirty="0" smtClean="0"/>
              <a:t>a particular </a:t>
            </a:r>
            <a:r>
              <a:rPr lang="en-US" dirty="0"/>
              <a:t>need is required. Venture capitalists often refer to these as </a:t>
            </a:r>
            <a:r>
              <a:rPr lang="en-US" b="1" dirty="0"/>
              <a:t>‘pain</a:t>
            </a:r>
            <a:r>
              <a:rPr lang="en-US" dirty="0"/>
              <a:t>’ that exists in </a:t>
            </a:r>
            <a:r>
              <a:rPr lang="en-US" dirty="0" smtClean="0"/>
              <a:t>the marketplace</a:t>
            </a:r>
            <a:r>
              <a:rPr lang="en-US" dirty="0"/>
              <a:t>. The entrepreneur must </a:t>
            </a:r>
            <a:r>
              <a:rPr lang="en-US" dirty="0" err="1"/>
              <a:t>recognise</a:t>
            </a:r>
            <a:r>
              <a:rPr lang="en-US" dirty="0"/>
              <a:t> an innovation solution, or ‘painkiller</a:t>
            </a:r>
            <a:r>
              <a:rPr lang="en-US" dirty="0" smtClean="0"/>
              <a:t>’.</a:t>
            </a:r>
          </a:p>
          <a:p>
            <a:pPr marL="0" indent="0">
              <a:lnSpc>
                <a:spcPct val="100000"/>
              </a:lnSpc>
              <a:buNone/>
            </a:pPr>
            <a:r>
              <a:rPr lang="en-US" dirty="0"/>
              <a:t/>
            </a:r>
            <a:br>
              <a:rPr lang="en-US" dirty="0"/>
            </a:br>
            <a:r>
              <a:rPr lang="en-US" dirty="0"/>
              <a:t>Examples include the creation of </a:t>
            </a:r>
            <a:r>
              <a:rPr lang="en-US" i="1" dirty="0"/>
              <a:t>new medical devices</a:t>
            </a:r>
            <a:r>
              <a:rPr lang="en-US" dirty="0"/>
              <a:t>, </a:t>
            </a:r>
            <a:r>
              <a:rPr lang="en-US" i="1" dirty="0"/>
              <a:t>health foods</a:t>
            </a:r>
            <a:r>
              <a:rPr lang="en-US" dirty="0"/>
              <a:t>, </a:t>
            </a:r>
            <a:r>
              <a:rPr lang="en-US" i="1" dirty="0"/>
              <a:t>pharmaceuticals</a:t>
            </a:r>
            <a:r>
              <a:rPr lang="en-US" dirty="0"/>
              <a:t>, </a:t>
            </a:r>
            <a:r>
              <a:rPr lang="en-US" i="1" dirty="0"/>
              <a:t>timesaving devices and eco-sustainable green manufacturing</a:t>
            </a:r>
            <a:r>
              <a:rPr lang="en-US" i="1" dirty="0"/>
              <a:t> </a:t>
            </a:r>
            <a:r>
              <a:rPr lang="en-US" dirty="0"/>
              <a:t/>
            </a:r>
            <a:br>
              <a:rPr lang="en-US" dirty="0"/>
            </a:br>
            <a:r>
              <a:rPr lang="en-US" dirty="0"/>
              <a:t> </a:t>
            </a:r>
            <a:br>
              <a:rPr lang="en-US" dirty="0"/>
            </a:br>
            <a:endParaRPr lang="en-US" sz="2400" dirty="0"/>
          </a:p>
        </p:txBody>
      </p:sp>
      <p:sp>
        <p:nvSpPr>
          <p:cNvPr id="4" name="Slide Number Placeholder 3"/>
          <p:cNvSpPr>
            <a:spLocks noGrp="1"/>
          </p:cNvSpPr>
          <p:nvPr>
            <p:ph type="sldNum" sz="quarter" idx="12"/>
          </p:nvPr>
        </p:nvSpPr>
        <p:spPr/>
        <p:txBody>
          <a:bodyPr/>
          <a:lstStyle/>
          <a:p>
            <a:fld id="{4AAB023F-0D85-424A-AD30-ACA224193313}" type="slidenum">
              <a:rPr lang="en-US" smtClean="0"/>
              <a:t>30</a:t>
            </a:fld>
            <a:endParaRPr lang="en-US"/>
          </a:p>
        </p:txBody>
      </p:sp>
    </p:spTree>
    <p:extLst>
      <p:ext uri="{BB962C8B-B14F-4D97-AF65-F5344CB8AC3E}">
        <p14:creationId xmlns:p14="http://schemas.microsoft.com/office/powerpoint/2010/main" val="39415119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rPr>
              <a:t>2.2.1 Sources of innovative ideas</a:t>
            </a:r>
            <a:endParaRPr lang="en-US" b="1" dirty="0">
              <a:solidFill>
                <a:schemeClr val="accent1"/>
              </a:solidFill>
            </a:endParaRPr>
          </a:p>
        </p:txBody>
      </p:sp>
      <p:sp>
        <p:nvSpPr>
          <p:cNvPr id="3" name="Content Placeholder 2"/>
          <p:cNvSpPr>
            <a:spLocks noGrp="1"/>
          </p:cNvSpPr>
          <p:nvPr>
            <p:ph idx="1"/>
          </p:nvPr>
        </p:nvSpPr>
        <p:spPr>
          <a:xfrm>
            <a:off x="362858" y="1242555"/>
            <a:ext cx="11466286" cy="5775101"/>
          </a:xfrm>
        </p:spPr>
        <p:txBody>
          <a:bodyPr>
            <a:noAutofit/>
          </a:bodyPr>
          <a:lstStyle/>
          <a:p>
            <a:pPr>
              <a:lnSpc>
                <a:spcPct val="100000"/>
              </a:lnSpc>
              <a:buFont typeface="Wingdings" pitchFamily="2" charset="2"/>
              <a:buChar char="§"/>
            </a:pPr>
            <a:r>
              <a:rPr lang="en-US" sz="3200" b="1" dirty="0"/>
              <a:t>Industry and market changes</a:t>
            </a:r>
            <a:r>
              <a:rPr lang="en-US" b="1" dirty="0"/>
              <a:t>: </a:t>
            </a:r>
            <a:r>
              <a:rPr lang="en-US" dirty="0"/>
              <a:t>Continual shifts in the marketplace occur, caused </a:t>
            </a:r>
            <a:r>
              <a:rPr lang="en-US" dirty="0" smtClean="0"/>
              <a:t>by developments </a:t>
            </a:r>
            <a:r>
              <a:rPr lang="en-US" dirty="0"/>
              <a:t>such as </a:t>
            </a:r>
            <a:r>
              <a:rPr lang="en-US" dirty="0">
                <a:solidFill>
                  <a:srgbClr val="FF0000"/>
                </a:solidFill>
              </a:rPr>
              <a:t>consumer attitudes</a:t>
            </a:r>
            <a:r>
              <a:rPr lang="en-US" dirty="0"/>
              <a:t>, </a:t>
            </a:r>
            <a:r>
              <a:rPr lang="en-US" dirty="0">
                <a:solidFill>
                  <a:srgbClr val="FF0000"/>
                </a:solidFill>
              </a:rPr>
              <a:t>advancements in technology</a:t>
            </a:r>
            <a:r>
              <a:rPr lang="en-US" dirty="0"/>
              <a:t>, </a:t>
            </a:r>
            <a:r>
              <a:rPr lang="en-US" dirty="0">
                <a:solidFill>
                  <a:srgbClr val="FF0000"/>
                </a:solidFill>
              </a:rPr>
              <a:t>industry </a:t>
            </a:r>
            <a:r>
              <a:rPr lang="en-US" dirty="0" smtClean="0">
                <a:solidFill>
                  <a:srgbClr val="FF0000"/>
                </a:solidFill>
              </a:rPr>
              <a:t>growth, </a:t>
            </a:r>
            <a:r>
              <a:rPr lang="en-US" dirty="0" err="1" smtClean="0"/>
              <a:t>ect</a:t>
            </a:r>
            <a:r>
              <a:rPr lang="en-US" dirty="0" smtClean="0"/>
              <a:t>. </a:t>
            </a:r>
          </a:p>
          <a:p>
            <a:pPr marL="0" indent="0">
              <a:lnSpc>
                <a:spcPct val="100000"/>
              </a:lnSpc>
              <a:buNone/>
            </a:pPr>
            <a:r>
              <a:rPr lang="en-US" dirty="0" smtClean="0"/>
              <a:t>An </a:t>
            </a:r>
            <a:r>
              <a:rPr lang="en-US" dirty="0"/>
              <a:t>example is found in the healthcare industry where hospital care has </a:t>
            </a:r>
            <a:r>
              <a:rPr lang="en-US" dirty="0" smtClean="0"/>
              <a:t>undergone radical </a:t>
            </a:r>
            <a:r>
              <a:rPr lang="en-US" dirty="0"/>
              <a:t>change and where home healthcare and preventive medicine have </a:t>
            </a:r>
            <a:r>
              <a:rPr lang="en-US" dirty="0" smtClean="0"/>
              <a:t>replaced </a:t>
            </a:r>
            <a:r>
              <a:rPr lang="en-US" dirty="0" err="1" smtClean="0"/>
              <a:t>hospitalisation</a:t>
            </a:r>
            <a:r>
              <a:rPr lang="en-US" dirty="0"/>
              <a:t> </a:t>
            </a:r>
            <a:r>
              <a:rPr lang="en-US" dirty="0" smtClean="0"/>
              <a:t>and </a:t>
            </a:r>
            <a:r>
              <a:rPr lang="en-US" dirty="0"/>
              <a:t>surgery as primary focus areas. The entrepreneur needs to be aware of </a:t>
            </a:r>
            <a:r>
              <a:rPr lang="en-US" dirty="0" smtClean="0"/>
              <a:t>and seize </a:t>
            </a:r>
            <a:r>
              <a:rPr lang="en-US" dirty="0"/>
              <a:t>these emerging opportunities.</a:t>
            </a:r>
            <a:r>
              <a:rPr lang="en-US" dirty="0"/>
              <a:t> </a:t>
            </a:r>
            <a:br>
              <a:rPr lang="en-US" dirty="0"/>
            </a:br>
            <a:endParaRPr lang="en-US" sz="2400" dirty="0"/>
          </a:p>
        </p:txBody>
      </p:sp>
      <p:sp>
        <p:nvSpPr>
          <p:cNvPr id="4" name="Slide Number Placeholder 3"/>
          <p:cNvSpPr>
            <a:spLocks noGrp="1"/>
          </p:cNvSpPr>
          <p:nvPr>
            <p:ph type="sldNum" sz="quarter" idx="12"/>
          </p:nvPr>
        </p:nvSpPr>
        <p:spPr/>
        <p:txBody>
          <a:bodyPr/>
          <a:lstStyle/>
          <a:p>
            <a:fld id="{4AAB023F-0D85-424A-AD30-ACA224193313}" type="slidenum">
              <a:rPr lang="en-US" smtClean="0"/>
              <a:t>31</a:t>
            </a:fld>
            <a:endParaRPr lang="en-US"/>
          </a:p>
        </p:txBody>
      </p:sp>
    </p:spTree>
    <p:extLst>
      <p:ext uri="{BB962C8B-B14F-4D97-AF65-F5344CB8AC3E}">
        <p14:creationId xmlns:p14="http://schemas.microsoft.com/office/powerpoint/2010/main" val="2713449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rPr>
              <a:t>2.2.1 Sources of innovative ideas</a:t>
            </a:r>
            <a:endParaRPr lang="en-US" b="1" dirty="0">
              <a:solidFill>
                <a:schemeClr val="accent1"/>
              </a:solidFill>
            </a:endParaRPr>
          </a:p>
        </p:txBody>
      </p:sp>
      <p:sp>
        <p:nvSpPr>
          <p:cNvPr id="3" name="Content Placeholder 2"/>
          <p:cNvSpPr>
            <a:spLocks noGrp="1"/>
          </p:cNvSpPr>
          <p:nvPr>
            <p:ph idx="1"/>
          </p:nvPr>
        </p:nvSpPr>
        <p:spPr>
          <a:xfrm>
            <a:off x="362858" y="1242555"/>
            <a:ext cx="11466286" cy="5775101"/>
          </a:xfrm>
        </p:spPr>
        <p:txBody>
          <a:bodyPr>
            <a:noAutofit/>
          </a:bodyPr>
          <a:lstStyle/>
          <a:p>
            <a:pPr>
              <a:lnSpc>
                <a:spcPct val="100000"/>
              </a:lnSpc>
              <a:buFont typeface="Wingdings" pitchFamily="2" charset="2"/>
              <a:buChar char="§"/>
            </a:pPr>
            <a:r>
              <a:rPr lang="en-US" sz="3600" b="1" dirty="0"/>
              <a:t>Demographics: </a:t>
            </a:r>
            <a:r>
              <a:rPr lang="en-US" sz="3200" dirty="0"/>
              <a:t>These arise from trend changes in population, education, income changes, </a:t>
            </a:r>
            <a:r>
              <a:rPr lang="en-US" sz="3200" dirty="0" smtClean="0"/>
              <a:t>age, occupations</a:t>
            </a:r>
            <a:r>
              <a:rPr lang="en-US" sz="3200" dirty="0"/>
              <a:t>, geographic locations and similar factors. </a:t>
            </a:r>
            <a:endParaRPr lang="en-US" sz="3200" dirty="0" smtClean="0"/>
          </a:p>
          <a:p>
            <a:pPr marL="0" indent="0">
              <a:lnSpc>
                <a:spcPct val="100000"/>
              </a:lnSpc>
              <a:buNone/>
            </a:pPr>
            <a:r>
              <a:rPr lang="en-US" sz="3200" dirty="0" smtClean="0"/>
              <a:t>For </a:t>
            </a:r>
            <a:r>
              <a:rPr lang="en-US" sz="3200" dirty="0"/>
              <a:t>example, as the average population </a:t>
            </a:r>
            <a:r>
              <a:rPr lang="en-US" sz="3200" dirty="0" smtClean="0"/>
              <a:t>age in </a:t>
            </a:r>
            <a:r>
              <a:rPr lang="en-US" sz="3200" dirty="0"/>
              <a:t>Australia’s Gold Coast has increased (due largely to the influx of retirees), land</a:t>
            </a:r>
            <a:br>
              <a:rPr lang="en-US" sz="3200" dirty="0"/>
            </a:br>
            <a:r>
              <a:rPr lang="en-US" sz="3200" dirty="0"/>
              <a:t>development, recreational and healthcare industries have all profited.</a:t>
            </a:r>
            <a:br>
              <a:rPr lang="en-US" sz="3200" dirty="0"/>
            </a:br>
            <a:endParaRPr lang="en-US" sz="2400" dirty="0"/>
          </a:p>
        </p:txBody>
      </p:sp>
      <p:sp>
        <p:nvSpPr>
          <p:cNvPr id="4" name="Slide Number Placeholder 3"/>
          <p:cNvSpPr>
            <a:spLocks noGrp="1"/>
          </p:cNvSpPr>
          <p:nvPr>
            <p:ph type="sldNum" sz="quarter" idx="12"/>
          </p:nvPr>
        </p:nvSpPr>
        <p:spPr/>
        <p:txBody>
          <a:bodyPr/>
          <a:lstStyle/>
          <a:p>
            <a:fld id="{4AAB023F-0D85-424A-AD30-ACA224193313}" type="slidenum">
              <a:rPr lang="en-US" smtClean="0"/>
              <a:t>32</a:t>
            </a:fld>
            <a:endParaRPr lang="en-US"/>
          </a:p>
        </p:txBody>
      </p:sp>
    </p:spTree>
    <p:extLst>
      <p:ext uri="{BB962C8B-B14F-4D97-AF65-F5344CB8AC3E}">
        <p14:creationId xmlns:p14="http://schemas.microsoft.com/office/powerpoint/2010/main" val="38280236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rPr>
              <a:t>2.2.1 Sources of innovative ideas</a:t>
            </a:r>
            <a:endParaRPr lang="en-US" b="1" dirty="0">
              <a:solidFill>
                <a:schemeClr val="accent1"/>
              </a:solidFill>
            </a:endParaRPr>
          </a:p>
        </p:txBody>
      </p:sp>
      <p:sp>
        <p:nvSpPr>
          <p:cNvPr id="3" name="Content Placeholder 2"/>
          <p:cNvSpPr>
            <a:spLocks noGrp="1"/>
          </p:cNvSpPr>
          <p:nvPr>
            <p:ph idx="1"/>
          </p:nvPr>
        </p:nvSpPr>
        <p:spPr>
          <a:xfrm>
            <a:off x="362858" y="1242555"/>
            <a:ext cx="11466286" cy="5775101"/>
          </a:xfrm>
        </p:spPr>
        <p:txBody>
          <a:bodyPr>
            <a:noAutofit/>
          </a:bodyPr>
          <a:lstStyle/>
          <a:p>
            <a:pPr>
              <a:lnSpc>
                <a:spcPct val="100000"/>
              </a:lnSpc>
              <a:buFont typeface="Wingdings" pitchFamily="2" charset="2"/>
              <a:buChar char="§"/>
            </a:pPr>
            <a:r>
              <a:rPr lang="en-US" sz="4000" b="1" dirty="0" smtClean="0"/>
              <a:t>Perceptual </a:t>
            </a:r>
            <a:r>
              <a:rPr lang="en-US" sz="4000" b="1" dirty="0"/>
              <a:t>changes: </a:t>
            </a:r>
            <a:r>
              <a:rPr lang="en-US" sz="3200" dirty="0"/>
              <a:t>These changes occur in people’s </a:t>
            </a:r>
            <a:r>
              <a:rPr lang="en-US" sz="3200" dirty="0">
                <a:solidFill>
                  <a:srgbClr val="FF0000"/>
                </a:solidFill>
              </a:rPr>
              <a:t>interpretation of facts and concepts.</a:t>
            </a:r>
            <a:r>
              <a:rPr lang="en-US" sz="3200" dirty="0"/>
              <a:t> </a:t>
            </a:r>
            <a:r>
              <a:rPr lang="en-US" sz="3200" dirty="0" smtClean="0"/>
              <a:t>They are </a:t>
            </a:r>
            <a:r>
              <a:rPr lang="en-US" sz="3200" dirty="0"/>
              <a:t>intangible yet meaningful. Perception can cause major shifts in ideas to take place</a:t>
            </a:r>
            <a:r>
              <a:rPr lang="en-US" sz="3200" dirty="0" smtClean="0"/>
              <a:t>.</a:t>
            </a:r>
          </a:p>
          <a:p>
            <a:pPr marL="0" indent="0">
              <a:lnSpc>
                <a:spcPct val="100000"/>
              </a:lnSpc>
              <a:buNone/>
            </a:pPr>
            <a:endParaRPr lang="en-US" sz="3200" dirty="0" smtClean="0"/>
          </a:p>
          <a:p>
            <a:pPr marL="0" indent="0">
              <a:lnSpc>
                <a:spcPct val="100000"/>
              </a:lnSpc>
              <a:buNone/>
            </a:pPr>
            <a:r>
              <a:rPr lang="en-US" sz="3200" dirty="0" smtClean="0"/>
              <a:t>For example: </a:t>
            </a:r>
            <a:r>
              <a:rPr lang="en-US" sz="3200" dirty="0"/>
              <a:t>the increasingly popular perceived need to be </a:t>
            </a:r>
            <a:r>
              <a:rPr lang="en-US" sz="3200" b="1" dirty="0"/>
              <a:t>healthy</a:t>
            </a:r>
            <a:r>
              <a:rPr lang="en-US" sz="3200" dirty="0"/>
              <a:t> and </a:t>
            </a:r>
            <a:r>
              <a:rPr lang="en-US" sz="3200" b="1" dirty="0"/>
              <a:t>physically fit </a:t>
            </a:r>
            <a:r>
              <a:rPr lang="en-US" sz="3200" dirty="0"/>
              <a:t>has created </a:t>
            </a:r>
            <a:r>
              <a:rPr lang="en-US" sz="3200" dirty="0" smtClean="0"/>
              <a:t>a demand </a:t>
            </a:r>
            <a:r>
              <a:rPr lang="en-US" sz="3200" dirty="0"/>
              <a:t>for both health foods and health facilities</a:t>
            </a:r>
            <a:r>
              <a:rPr lang="en-US" sz="3200" dirty="0" smtClean="0"/>
              <a:t>.</a:t>
            </a:r>
          </a:p>
        </p:txBody>
      </p:sp>
      <p:sp>
        <p:nvSpPr>
          <p:cNvPr id="4" name="Slide Number Placeholder 3"/>
          <p:cNvSpPr>
            <a:spLocks noGrp="1"/>
          </p:cNvSpPr>
          <p:nvPr>
            <p:ph type="sldNum" sz="quarter" idx="12"/>
          </p:nvPr>
        </p:nvSpPr>
        <p:spPr/>
        <p:txBody>
          <a:bodyPr/>
          <a:lstStyle/>
          <a:p>
            <a:fld id="{4AAB023F-0D85-424A-AD30-ACA224193313}" type="slidenum">
              <a:rPr lang="en-US" smtClean="0"/>
              <a:t>33</a:t>
            </a:fld>
            <a:endParaRPr lang="en-US" dirty="0"/>
          </a:p>
        </p:txBody>
      </p:sp>
    </p:spTree>
    <p:extLst>
      <p:ext uri="{BB962C8B-B14F-4D97-AF65-F5344CB8AC3E}">
        <p14:creationId xmlns:p14="http://schemas.microsoft.com/office/powerpoint/2010/main" val="22150984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rPr>
              <a:t>2.2.1 Sources of innovative ideas</a:t>
            </a:r>
            <a:endParaRPr lang="en-US" b="1" dirty="0">
              <a:solidFill>
                <a:schemeClr val="accent1"/>
              </a:solidFill>
            </a:endParaRPr>
          </a:p>
        </p:txBody>
      </p:sp>
      <p:sp>
        <p:nvSpPr>
          <p:cNvPr id="3" name="Content Placeholder 2"/>
          <p:cNvSpPr>
            <a:spLocks noGrp="1"/>
          </p:cNvSpPr>
          <p:nvPr>
            <p:ph idx="1"/>
          </p:nvPr>
        </p:nvSpPr>
        <p:spPr>
          <a:xfrm>
            <a:off x="362858" y="1242555"/>
            <a:ext cx="11466286" cy="5775101"/>
          </a:xfrm>
        </p:spPr>
        <p:txBody>
          <a:bodyPr>
            <a:noAutofit/>
          </a:bodyPr>
          <a:lstStyle/>
          <a:p>
            <a:pPr>
              <a:lnSpc>
                <a:spcPct val="100000"/>
              </a:lnSpc>
              <a:buFont typeface="Wingdings" pitchFamily="2" charset="2"/>
              <a:buChar char="§"/>
            </a:pPr>
            <a:r>
              <a:rPr lang="en-US" sz="3200" b="1" dirty="0"/>
              <a:t>Knowledge-based concepts: </a:t>
            </a:r>
            <a:r>
              <a:rPr lang="en-US" dirty="0"/>
              <a:t>These are the basis for the creation or development of </a:t>
            </a:r>
            <a:r>
              <a:rPr lang="en-US" dirty="0" smtClean="0"/>
              <a:t>something brand </a:t>
            </a:r>
            <a:r>
              <a:rPr lang="en-US" dirty="0"/>
              <a:t>new. Inventions are knowledge-based; they are the product of new thinking, </a:t>
            </a:r>
            <a:r>
              <a:rPr lang="en-US" dirty="0" smtClean="0"/>
              <a:t>new methods </a:t>
            </a:r>
            <a:r>
              <a:rPr lang="en-US" dirty="0"/>
              <a:t>and new knowledge. Such innovations often require the longest time period between</a:t>
            </a:r>
            <a:br>
              <a:rPr lang="en-US" dirty="0"/>
            </a:br>
            <a:r>
              <a:rPr lang="en-US" dirty="0"/>
              <a:t>initiation and market implementation because of the need for testing and modification. </a:t>
            </a:r>
            <a:endParaRPr lang="en-US" dirty="0" smtClean="0"/>
          </a:p>
          <a:p>
            <a:pPr marL="0" indent="0">
              <a:lnSpc>
                <a:spcPct val="100000"/>
              </a:lnSpc>
              <a:buNone/>
            </a:pPr>
            <a:r>
              <a:rPr lang="en-US" dirty="0" smtClean="0"/>
              <a:t>For example: </a:t>
            </a:r>
            <a:r>
              <a:rPr lang="en-US" dirty="0"/>
              <a:t>today’s smart phone technology has advanced to transform the mobile phone into </a:t>
            </a:r>
            <a:r>
              <a:rPr lang="en-US" dirty="0" smtClean="0"/>
              <a:t>a camera</a:t>
            </a:r>
            <a:r>
              <a:rPr lang="en-US" dirty="0"/>
              <a:t>, Internet access resource and music provider. This has </a:t>
            </a:r>
            <a:r>
              <a:rPr lang="en-US" dirty="0" err="1"/>
              <a:t>revolutionised</a:t>
            </a:r>
            <a:r>
              <a:rPr lang="en-US" dirty="0"/>
              <a:t> the way we </a:t>
            </a:r>
            <a:r>
              <a:rPr lang="en-US" dirty="0" smtClean="0"/>
              <a:t>use different </a:t>
            </a:r>
            <a:r>
              <a:rPr lang="en-US" dirty="0"/>
              <a:t>technologies today. These concepts were not thought possible ten or so years ago.</a:t>
            </a:r>
            <a:r>
              <a:rPr lang="en-US" dirty="0"/>
              <a:t> </a:t>
            </a:r>
            <a:br>
              <a:rPr lang="en-US" dirty="0"/>
            </a:br>
            <a:r>
              <a:rPr lang="en-US" sz="2400" dirty="0"/>
              <a:t/>
            </a:r>
            <a:br>
              <a:rPr lang="en-US" sz="2400" dirty="0"/>
            </a:br>
            <a:endParaRPr lang="en-US" sz="1800" dirty="0"/>
          </a:p>
        </p:txBody>
      </p:sp>
      <p:sp>
        <p:nvSpPr>
          <p:cNvPr id="4" name="Slide Number Placeholder 3"/>
          <p:cNvSpPr>
            <a:spLocks noGrp="1"/>
          </p:cNvSpPr>
          <p:nvPr>
            <p:ph type="sldNum" sz="quarter" idx="12"/>
          </p:nvPr>
        </p:nvSpPr>
        <p:spPr/>
        <p:txBody>
          <a:bodyPr/>
          <a:lstStyle/>
          <a:p>
            <a:fld id="{4AAB023F-0D85-424A-AD30-ACA224193313}" type="slidenum">
              <a:rPr lang="en-US" smtClean="0"/>
              <a:t>34</a:t>
            </a:fld>
            <a:endParaRPr lang="en-US" dirty="0"/>
          </a:p>
        </p:txBody>
      </p:sp>
    </p:spTree>
    <p:extLst>
      <p:ext uri="{BB962C8B-B14F-4D97-AF65-F5344CB8AC3E}">
        <p14:creationId xmlns:p14="http://schemas.microsoft.com/office/powerpoint/2010/main" val="42781747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2.2.1 Sources of innovative ideas</a:t>
            </a:r>
            <a:endParaRPr lang="en-US" b="1" dirty="0"/>
          </a:p>
        </p:txBody>
      </p:sp>
      <p:sp>
        <p:nvSpPr>
          <p:cNvPr id="3" name="Content Placeholder 2"/>
          <p:cNvSpPr>
            <a:spLocks noGrp="1"/>
          </p:cNvSpPr>
          <p:nvPr>
            <p:ph idx="1"/>
          </p:nvPr>
        </p:nvSpPr>
        <p:spPr/>
        <p:txBody>
          <a:bodyPr>
            <a:normAutofit/>
          </a:bodyPr>
          <a:lstStyle/>
          <a:p>
            <a:pPr marL="0" indent="0">
              <a:buNone/>
            </a:pPr>
            <a:endParaRPr lang="en-US" sz="3200" dirty="0"/>
          </a:p>
        </p:txBody>
      </p:sp>
      <p:sp>
        <p:nvSpPr>
          <p:cNvPr id="4" name="Slide Number Placeholder 3"/>
          <p:cNvSpPr>
            <a:spLocks noGrp="1"/>
          </p:cNvSpPr>
          <p:nvPr>
            <p:ph type="sldNum" sz="quarter" idx="12"/>
          </p:nvPr>
        </p:nvSpPr>
        <p:spPr/>
        <p:txBody>
          <a:bodyPr/>
          <a:lstStyle/>
          <a:p>
            <a:fld id="{4AAB023F-0D85-424A-AD30-ACA224193313}" type="slidenum">
              <a:rPr lang="en-US" smtClean="0"/>
              <a:t>35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6" y="1320800"/>
            <a:ext cx="11611428" cy="5297713"/>
          </a:xfrm>
          <a:prstGeom prst="rect">
            <a:avLst/>
          </a:prstGeom>
        </p:spPr>
      </p:pic>
    </p:spTree>
    <p:extLst>
      <p:ext uri="{BB962C8B-B14F-4D97-AF65-F5344CB8AC3E}">
        <p14:creationId xmlns:p14="http://schemas.microsoft.com/office/powerpoint/2010/main" val="4158145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latin typeface="Times New Roman" panose="02020603050405020304" pitchFamily="18" charset="0"/>
                <a:cs typeface="Times New Roman" panose="02020603050405020304" pitchFamily="18" charset="0"/>
              </a:rPr>
              <a:t>2.2. </a:t>
            </a:r>
            <a:r>
              <a:rPr lang="en-US" sz="3200" b="1" dirty="0" smtClean="0">
                <a:latin typeface="Times New Roman" panose="02020603050405020304" pitchFamily="18" charset="0"/>
                <a:cs typeface="Times New Roman" panose="02020603050405020304" pitchFamily="18" charset="0"/>
              </a:rPr>
              <a:t>MODELS OF MARKET-BASED OPPORTUNITY</a:t>
            </a:r>
            <a:endParaRPr lang="en-US" sz="3200" dirty="0"/>
          </a:p>
        </p:txBody>
      </p:sp>
      <p:sp>
        <p:nvSpPr>
          <p:cNvPr id="3" name="Content Placeholder 2"/>
          <p:cNvSpPr>
            <a:spLocks noGrp="1"/>
          </p:cNvSpPr>
          <p:nvPr>
            <p:ph idx="1"/>
          </p:nvPr>
        </p:nvSpPr>
        <p:spPr/>
        <p:txBody>
          <a:bodyPr>
            <a:noAutofit/>
          </a:bodyPr>
          <a:lstStyle/>
          <a:p>
            <a:pPr marL="971550" lvl="1" indent="-514350">
              <a:lnSpc>
                <a:spcPct val="150000"/>
              </a:lnSpc>
              <a:buFont typeface="+mj-lt"/>
              <a:buAutoNum type="arabicPeriod"/>
            </a:pPr>
            <a:r>
              <a:rPr lang="en-US" sz="4000" b="1" dirty="0" smtClean="0">
                <a:latin typeface="Times New Roman" panose="02020603050405020304" pitchFamily="18" charset="0"/>
                <a:cs typeface="Times New Roman" panose="02020603050405020304" pitchFamily="18" charset="0"/>
              </a:rPr>
              <a:t>Competition</a:t>
            </a:r>
            <a:r>
              <a:rPr lang="en-US" sz="4000" dirty="0" smtClean="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model </a:t>
            </a:r>
            <a:endParaRPr lang="en-US" sz="4000" dirty="0" smtClean="0">
              <a:latin typeface="Times New Roman" panose="02020603050405020304" pitchFamily="18" charset="0"/>
              <a:cs typeface="Times New Roman" panose="02020603050405020304" pitchFamily="18" charset="0"/>
            </a:endParaRPr>
          </a:p>
          <a:p>
            <a:pPr marL="971550" lvl="1" indent="-514350">
              <a:lnSpc>
                <a:spcPct val="150000"/>
              </a:lnSpc>
              <a:buFont typeface="+mj-lt"/>
              <a:buAutoNum type="arabicPeriod"/>
            </a:pPr>
            <a:r>
              <a:rPr lang="en-US" sz="4000" b="1" dirty="0" smtClean="0">
                <a:latin typeface="Times New Roman" panose="02020603050405020304" pitchFamily="18" charset="0"/>
                <a:cs typeface="Times New Roman" panose="02020603050405020304" pitchFamily="18" charset="0"/>
              </a:rPr>
              <a:t>Innovation</a:t>
            </a:r>
            <a:r>
              <a:rPr lang="en-US" sz="4000" dirty="0" smtClean="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model </a:t>
            </a:r>
            <a:endParaRPr lang="en-US" sz="4000" dirty="0" smtClean="0">
              <a:latin typeface="Times New Roman" panose="02020603050405020304" pitchFamily="18" charset="0"/>
              <a:cs typeface="Times New Roman" panose="02020603050405020304" pitchFamily="18" charset="0"/>
            </a:endParaRPr>
          </a:p>
          <a:p>
            <a:pPr marL="971550" lvl="1" indent="-514350">
              <a:lnSpc>
                <a:spcPct val="150000"/>
              </a:lnSpc>
              <a:buFont typeface="+mj-lt"/>
              <a:buAutoNum type="arabicPeriod"/>
            </a:pPr>
            <a:r>
              <a:rPr lang="en-US" sz="4000" b="1" dirty="0" smtClean="0"/>
              <a:t>Alertness</a:t>
            </a:r>
            <a:r>
              <a:rPr lang="en-US" sz="4000" dirty="0" smtClean="0"/>
              <a:t> </a:t>
            </a:r>
            <a:r>
              <a:rPr lang="en-US" sz="4000" dirty="0" smtClean="0"/>
              <a:t>model </a:t>
            </a:r>
            <a:endParaRPr lang="en-US" sz="4000" dirty="0" smtClean="0"/>
          </a:p>
          <a:p>
            <a:pPr marL="971550" lvl="1" indent="-514350">
              <a:lnSpc>
                <a:spcPct val="150000"/>
              </a:lnSpc>
              <a:buFont typeface="+mj-lt"/>
              <a:buAutoNum type="arabicPeriod"/>
            </a:pPr>
            <a:r>
              <a:rPr lang="en-US" sz="4000" b="1" dirty="0" smtClean="0"/>
              <a:t>Social </a:t>
            </a:r>
            <a:r>
              <a:rPr lang="en-US" sz="4000" b="1" dirty="0" smtClean="0"/>
              <a:t>need</a:t>
            </a:r>
            <a:r>
              <a:rPr lang="en-US" sz="4000" dirty="0" smtClean="0"/>
              <a:t> </a:t>
            </a:r>
            <a:r>
              <a:rPr lang="en-US" sz="4000" dirty="0" smtClean="0"/>
              <a:t>model</a:t>
            </a:r>
            <a:endParaRPr lang="en-US" sz="4000" b="1" dirty="0"/>
          </a:p>
          <a:p>
            <a:pPr marL="971550" lvl="1" indent="-514350">
              <a:lnSpc>
                <a:spcPct val="150000"/>
              </a:lnSpc>
              <a:buFont typeface="+mj-lt"/>
              <a:buAutoNum type="arabicPeriod"/>
            </a:pPr>
            <a:endParaRPr lang="en-US" sz="4000" b="1" dirty="0">
              <a:latin typeface="Times New Roman" panose="02020603050405020304" pitchFamily="18" charset="0"/>
              <a:cs typeface="Times New Roman" panose="02020603050405020304" pitchFamily="18" charset="0"/>
            </a:endParaRPr>
          </a:p>
          <a:p>
            <a:pPr marL="971550" lvl="1" indent="-514350">
              <a:lnSpc>
                <a:spcPct val="150000"/>
              </a:lnSpc>
              <a:buFont typeface="+mj-lt"/>
              <a:buAutoNum type="arabicPeriod"/>
            </a:pPr>
            <a:endParaRPr lang="en-US" sz="4000" b="1" dirty="0">
              <a:latin typeface="Times New Roman" panose="02020603050405020304" pitchFamily="18" charset="0"/>
              <a:cs typeface="Times New Roman" panose="02020603050405020304" pitchFamily="18" charset="0"/>
            </a:endParaRPr>
          </a:p>
          <a:p>
            <a:pPr marL="971550" lvl="1" indent="-514350">
              <a:lnSpc>
                <a:spcPct val="150000"/>
              </a:lnSpc>
              <a:buFont typeface="+mj-lt"/>
              <a:buAutoNum type="arabicPeriod"/>
            </a:pPr>
            <a:endParaRPr lang="vi-VN" sz="4000" dirty="0"/>
          </a:p>
        </p:txBody>
      </p:sp>
      <p:sp>
        <p:nvSpPr>
          <p:cNvPr id="4" name="Slide Number Placeholder 3"/>
          <p:cNvSpPr>
            <a:spLocks noGrp="1"/>
          </p:cNvSpPr>
          <p:nvPr>
            <p:ph type="sldNum" sz="quarter" idx="12"/>
          </p:nvPr>
        </p:nvSpPr>
        <p:spPr/>
        <p:txBody>
          <a:bodyPr/>
          <a:lstStyle/>
          <a:p>
            <a:fld id="{4AAB023F-0D85-424A-AD30-ACA224193313}" type="slidenum">
              <a:rPr lang="en-US" smtClean="0"/>
              <a:t>36</a:t>
            </a:fld>
            <a:endParaRPr lang="en-US"/>
          </a:p>
        </p:txBody>
      </p:sp>
    </p:spTree>
    <p:extLst>
      <p:ext uri="{BB962C8B-B14F-4D97-AF65-F5344CB8AC3E}">
        <p14:creationId xmlns:p14="http://schemas.microsoft.com/office/powerpoint/2010/main" val="1446121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200" y="365126"/>
            <a:ext cx="10145486" cy="946840"/>
          </a:xfrm>
        </p:spPr>
        <p:txBody>
          <a:bodyPr>
            <a:normAutofit/>
          </a:bodyPr>
          <a:lstStyle/>
          <a:p>
            <a:pPr marL="457200" lvl="1" indent="0"/>
            <a:r>
              <a:rPr lang="en-US" sz="2800" dirty="0" smtClean="0"/>
              <a:t>THE COMPETITION MODEL OF MARKET OPPORTUNITY</a:t>
            </a:r>
            <a:endParaRPr lang="en-US" sz="2800" dirty="0"/>
          </a:p>
        </p:txBody>
      </p:sp>
      <p:sp>
        <p:nvSpPr>
          <p:cNvPr id="3" name="Content Placeholder 2"/>
          <p:cNvSpPr>
            <a:spLocks noGrp="1"/>
          </p:cNvSpPr>
          <p:nvPr>
            <p:ph idx="1"/>
          </p:nvPr>
        </p:nvSpPr>
        <p:spPr/>
        <p:txBody>
          <a:bodyPr>
            <a:normAutofit/>
          </a:bodyPr>
          <a:lstStyle/>
          <a:p>
            <a:pPr lvl="1"/>
            <a:endParaRPr lang="en-US" sz="2800" dirty="0" smtClean="0"/>
          </a:p>
          <a:p>
            <a:endParaRPr lang="en-US" sz="3200" dirty="0"/>
          </a:p>
        </p:txBody>
      </p:sp>
      <p:sp>
        <p:nvSpPr>
          <p:cNvPr id="4" name="Slide Number Placeholder 3"/>
          <p:cNvSpPr>
            <a:spLocks noGrp="1"/>
          </p:cNvSpPr>
          <p:nvPr>
            <p:ph type="sldNum" sz="quarter" idx="12"/>
          </p:nvPr>
        </p:nvSpPr>
        <p:spPr/>
        <p:txBody>
          <a:bodyPr/>
          <a:lstStyle/>
          <a:p>
            <a:fld id="{4AAB023F-0D85-424A-AD30-ACA224193313}" type="slidenum">
              <a:rPr lang="en-US" smtClean="0"/>
              <a:t>37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44" y="1117600"/>
            <a:ext cx="11161486" cy="5354935"/>
          </a:xfrm>
          <a:prstGeom prst="rect">
            <a:avLst/>
          </a:prstGeom>
        </p:spPr>
      </p:pic>
    </p:spTree>
    <p:extLst>
      <p:ext uri="{BB962C8B-B14F-4D97-AF65-F5344CB8AC3E}">
        <p14:creationId xmlns:p14="http://schemas.microsoft.com/office/powerpoint/2010/main" val="1795144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THE COMPETITION MODEL OF MARKET OPPORTUNITY</a:t>
            </a:r>
            <a:endParaRPr lang="en-US" sz="3200" b="1" dirty="0"/>
          </a:p>
        </p:txBody>
      </p:sp>
      <p:sp>
        <p:nvSpPr>
          <p:cNvPr id="3" name="Content Placeholder 2"/>
          <p:cNvSpPr>
            <a:spLocks noGrp="1"/>
          </p:cNvSpPr>
          <p:nvPr>
            <p:ph idx="1"/>
          </p:nvPr>
        </p:nvSpPr>
        <p:spPr/>
        <p:txBody>
          <a:bodyPr>
            <a:normAutofit/>
          </a:bodyPr>
          <a:lstStyle/>
          <a:p>
            <a:pPr lvl="2"/>
            <a:r>
              <a:rPr lang="en-US" sz="3600" dirty="0" err="1" smtClean="0">
                <a:latin typeface="Times New Roman" panose="02020603050405020304" pitchFamily="18" charset="0"/>
                <a:cs typeface="Times New Roman" panose="02020603050405020304" pitchFamily="18" charset="0"/>
              </a:rPr>
              <a:t>Tìm</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ra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sự</a:t>
            </a:r>
            <a:r>
              <a:rPr lang="en-US" sz="3600" dirty="0">
                <a:latin typeface="Times New Roman" panose="02020603050405020304" pitchFamily="18" charset="0"/>
                <a:cs typeface="Times New Roman" panose="02020603050405020304" pitchFamily="18" charset="0"/>
              </a:rPr>
              <a:t> </a:t>
            </a:r>
            <a:r>
              <a:rPr lang="en-US" sz="3600" dirty="0" err="1">
                <a:solidFill>
                  <a:srgbClr val="FF0000"/>
                </a:solidFill>
                <a:latin typeface="Times New Roman" panose="02020603050405020304" pitchFamily="18" charset="0"/>
                <a:cs typeface="Times New Roman" panose="02020603050405020304" pitchFamily="18" charset="0"/>
              </a:rPr>
              <a:t>kém</a:t>
            </a:r>
            <a:r>
              <a:rPr lang="en-US" sz="3600" dirty="0">
                <a:solidFill>
                  <a:srgbClr val="FF0000"/>
                </a:solidFill>
                <a:latin typeface="Times New Roman" panose="02020603050405020304" pitchFamily="18" charset="0"/>
                <a:cs typeface="Times New Roman" panose="02020603050405020304" pitchFamily="18" charset="0"/>
              </a:rPr>
              <a:t> </a:t>
            </a:r>
            <a:r>
              <a:rPr lang="en-US" sz="3600" dirty="0" err="1">
                <a:solidFill>
                  <a:srgbClr val="FF0000"/>
                </a:solidFill>
                <a:latin typeface="Times New Roman" panose="02020603050405020304" pitchFamily="18" charset="0"/>
                <a:cs typeface="Times New Roman" panose="02020603050405020304" pitchFamily="18" charset="0"/>
              </a:rPr>
              <a:t>hiệu</a:t>
            </a:r>
            <a:r>
              <a:rPr lang="en-US" sz="3600" dirty="0">
                <a:solidFill>
                  <a:srgbClr val="FF0000"/>
                </a:solidFill>
                <a:latin typeface="Times New Roman" panose="02020603050405020304" pitchFamily="18" charset="0"/>
                <a:cs typeface="Times New Roman" panose="02020603050405020304" pitchFamily="18" charset="0"/>
              </a:rPr>
              <a:t> </a:t>
            </a:r>
            <a:r>
              <a:rPr lang="en-US" sz="3600" dirty="0" err="1">
                <a:solidFill>
                  <a:srgbClr val="FF0000"/>
                </a:solidFill>
                <a:latin typeface="Times New Roman" panose="02020603050405020304" pitchFamily="18" charset="0"/>
                <a:cs typeface="Times New Roman" panose="02020603050405020304" pitchFamily="18" charset="0"/>
              </a:rPr>
              <a:t>quả</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trong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việc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cung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cấp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hàng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hóa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hiện</a:t>
            </a:r>
            <a:r>
              <a:rPr lang="en-US" sz="3600" dirty="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có</a:t>
            </a:r>
            <a:r>
              <a:rPr lang="en-US" sz="3600" dirty="0" smtClean="0">
                <a:latin typeface="Times New Roman" panose="02020603050405020304" pitchFamily="18" charset="0"/>
                <a:cs typeface="Times New Roman" panose="02020603050405020304" pitchFamily="18" charset="0"/>
              </a:rPr>
              <a:t>/</a:t>
            </a:r>
            <a:r>
              <a:rPr lang="en-US" sz="3600" dirty="0" err="1" smtClean="0">
                <a:latin typeface="Times New Roman" panose="02020603050405020304" pitchFamily="18" charset="0"/>
                <a:cs typeface="Times New Roman" panose="02020603050405020304" pitchFamily="18" charset="0"/>
              </a:rPr>
              <a:t>khai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thác</a:t>
            </a:r>
            <a:r>
              <a:rPr lang="en-US" sz="3600" dirty="0" smtClean="0">
                <a:latin typeface="Times New Roman" panose="02020603050405020304" pitchFamily="18" charset="0"/>
                <a:cs typeface="Times New Roman" panose="02020603050405020304" pitchFamily="18" charset="0"/>
              </a:rPr>
              <a:t>/</a:t>
            </a:r>
            <a:r>
              <a:rPr lang="en-US" sz="3600" dirty="0" err="1" smtClean="0">
                <a:latin typeface="Times New Roman" panose="02020603050405020304" pitchFamily="18" charset="0"/>
                <a:cs typeface="Times New Roman" panose="02020603050405020304" pitchFamily="18" charset="0"/>
              </a:rPr>
              <a:t>tạo</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ra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sự</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thay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đổi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trong</a:t>
            </a:r>
            <a:r>
              <a:rPr lang="en-US" sz="3600" dirty="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cầu</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pPr lvl="2"/>
            <a:r>
              <a:rPr lang="en-US" sz="3600" dirty="0">
                <a:latin typeface="Times New Roman" panose="02020603050405020304" pitchFamily="18" charset="0"/>
                <a:cs typeface="Times New Roman" panose="02020603050405020304" pitchFamily="18" charset="0"/>
              </a:rPr>
              <a:t>Đ</a:t>
            </a:r>
            <a:r>
              <a:rPr lang="vi-VN" sz="3600" dirty="0" smtClean="0">
                <a:latin typeface="Times New Roman" panose="02020603050405020304" pitchFamily="18" charset="0"/>
                <a:cs typeface="Times New Roman" panose="02020603050405020304" pitchFamily="18" charset="0"/>
              </a:rPr>
              <a:t>ược </a:t>
            </a:r>
            <a:r>
              <a:rPr lang="vi-VN" sz="3600" dirty="0">
                <a:latin typeface="Times New Roman" panose="02020603050405020304" pitchFamily="18" charset="0"/>
                <a:cs typeface="Times New Roman" panose="02020603050405020304" pitchFamily="18" charset="0"/>
              </a:rPr>
              <a:t>áp dụng trong các hoạt động cạnh tranh để kinh doanh </a:t>
            </a:r>
            <a:r>
              <a:rPr lang="en-US" sz="3600" dirty="0" smtClean="0">
                <a:latin typeface="Times New Roman" panose="02020603050405020304" pitchFamily="18" charset="0"/>
                <a:cs typeface="Times New Roman" panose="02020603050405020304" pitchFamily="18" charset="0"/>
              </a:rPr>
              <a:t>HH/DV</a:t>
            </a:r>
            <a:r>
              <a:rPr lang="vi-VN" sz="3600" dirty="0" smtClean="0">
                <a:latin typeface="Times New Roman" panose="02020603050405020304" pitchFamily="18" charset="0"/>
                <a:cs typeface="Times New Roman" panose="02020603050405020304" pitchFamily="18" charset="0"/>
              </a:rPr>
              <a:t> </a:t>
            </a:r>
            <a:r>
              <a:rPr lang="vi-VN" sz="3600" dirty="0">
                <a:latin typeface="Times New Roman" panose="02020603050405020304" pitchFamily="18" charset="0"/>
                <a:cs typeface="Times New Roman" panose="02020603050405020304" pitchFamily="18" charset="0"/>
              </a:rPr>
              <a:t>hiện </a:t>
            </a:r>
            <a:r>
              <a:rPr lang="vi-VN" sz="3600" dirty="0" smtClean="0">
                <a:latin typeface="Times New Roman" panose="02020603050405020304" pitchFamily="18" charset="0"/>
                <a:cs typeface="Times New Roman" panose="02020603050405020304" pitchFamily="18" charset="0"/>
              </a:rPr>
              <a:t>có</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endParaRPr lang="en-US" sz="4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AAB023F-0D85-424A-AD30-ACA224193313}" type="slidenum">
              <a:rPr lang="en-US" smtClean="0"/>
              <a:t>38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228" y="4093029"/>
            <a:ext cx="4412343" cy="1711848"/>
          </a:xfrm>
          <a:prstGeom prst="rect">
            <a:avLst/>
          </a:prstGeom>
        </p:spPr>
      </p:pic>
    </p:spTree>
    <p:extLst>
      <p:ext uri="{BB962C8B-B14F-4D97-AF65-F5344CB8AC3E}">
        <p14:creationId xmlns:p14="http://schemas.microsoft.com/office/powerpoint/2010/main" val="1201545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1" y="1431235"/>
            <a:ext cx="11553370" cy="5044109"/>
          </a:xfrm>
        </p:spPr>
      </p:pic>
      <p:sp>
        <p:nvSpPr>
          <p:cNvPr id="4" name="Slide Number Placeholder 3"/>
          <p:cNvSpPr>
            <a:spLocks noGrp="1"/>
          </p:cNvSpPr>
          <p:nvPr>
            <p:ph type="sldNum" sz="quarter" idx="12"/>
          </p:nvPr>
        </p:nvSpPr>
        <p:spPr/>
        <p:txBody>
          <a:bodyPr/>
          <a:lstStyle/>
          <a:p>
            <a:fld id="{4AAB023F-0D85-424A-AD30-ACA224193313}" type="slidenum">
              <a:rPr lang="en-US" smtClean="0"/>
              <a:t>39</a:t>
            </a:fld>
            <a:endParaRPr lang="en-US"/>
          </a:p>
        </p:txBody>
      </p:sp>
      <p:sp>
        <p:nvSpPr>
          <p:cNvPr id="6" name="Title 1"/>
          <p:cNvSpPr txBox="1">
            <a:spLocks/>
          </p:cNvSpPr>
          <p:nvPr/>
        </p:nvSpPr>
        <p:spPr>
          <a:xfrm>
            <a:off x="2043484" y="365126"/>
            <a:ext cx="9310315" cy="9468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THE COMPETITION MODEL OF MARKET OPPORTUNITY</a:t>
            </a:r>
            <a:endParaRPr lang="en-US" sz="3200" b="1" dirty="0"/>
          </a:p>
        </p:txBody>
      </p:sp>
      <p:sp>
        <p:nvSpPr>
          <p:cNvPr id="7" name="Content Placeholder 2"/>
          <p:cNvSpPr txBox="1">
            <a:spLocks/>
          </p:cNvSpPr>
          <p:nvPr/>
        </p:nvSpPr>
        <p:spPr>
          <a:xfrm>
            <a:off x="572493" y="1431235"/>
            <a:ext cx="11100021" cy="4866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dirty="0"/>
          </a:p>
        </p:txBody>
      </p:sp>
    </p:spTree>
    <p:extLst>
      <p:ext uri="{BB962C8B-B14F-4D97-AF65-F5344CB8AC3E}">
        <p14:creationId xmlns:p14="http://schemas.microsoft.com/office/powerpoint/2010/main" val="155128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1. Creative thinking</a:t>
            </a:r>
          </a:p>
        </p:txBody>
      </p:sp>
      <p:sp>
        <p:nvSpPr>
          <p:cNvPr id="4" name="Slide Number Placeholder 3"/>
          <p:cNvSpPr>
            <a:spLocks noGrp="1"/>
          </p:cNvSpPr>
          <p:nvPr>
            <p:ph type="sldNum" sz="quarter" idx="12"/>
          </p:nvPr>
        </p:nvSpPr>
        <p:spPr/>
        <p:txBody>
          <a:bodyPr/>
          <a:lstStyle/>
          <a:p>
            <a:fld id="{4AAB023F-0D85-424A-AD30-ACA224193313}" type="slidenum">
              <a:rPr lang="en-US" smtClean="0"/>
              <a:t>4</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3772" y="1132113"/>
            <a:ext cx="10508342" cy="554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7080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1" y="365126"/>
            <a:ext cx="10450286" cy="946840"/>
          </a:xfrm>
        </p:spPr>
        <p:txBody>
          <a:bodyPr>
            <a:normAutofit/>
          </a:bodyPr>
          <a:lstStyle/>
          <a:p>
            <a:pPr marL="457200" lvl="1" indent="0"/>
            <a:r>
              <a:rPr lang="en-US" sz="2800" b="1" dirty="0" smtClean="0">
                <a:latin typeface="Times New Roman" panose="02020603050405020304" pitchFamily="18" charset="0"/>
                <a:cs typeface="Times New Roman" panose="02020603050405020304" pitchFamily="18" charset="0"/>
              </a:rPr>
              <a:t>THE INNOVATION MODEL OF MARKET OPPORTUNITY</a:t>
            </a:r>
            <a:endParaRPr lang="en-US" sz="2800" b="1" dirty="0" smtClean="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2493" y="1416721"/>
            <a:ext cx="11100021" cy="4866198"/>
          </a:xfrm>
        </p:spPr>
        <p:txBody>
          <a:bodyPr>
            <a:normAutofit/>
          </a:bodyPr>
          <a:lstStyle/>
          <a:p>
            <a:pPr lvl="1"/>
            <a:r>
              <a:rPr lang="vi-VN" sz="3200" dirty="0" smtClean="0">
                <a:latin typeface="Times New Roman" panose="02020603050405020304" pitchFamily="18" charset="0"/>
                <a:cs typeface="Times New Roman" panose="02020603050405020304" pitchFamily="18" charset="0"/>
              </a:rPr>
              <a:t>Mô </a:t>
            </a:r>
            <a:r>
              <a:rPr lang="vi-VN" sz="3200" dirty="0">
                <a:latin typeface="Times New Roman" panose="02020603050405020304" pitchFamily="18" charset="0"/>
                <a:cs typeface="Times New Roman" panose="02020603050405020304" pitchFamily="18" charset="0"/>
              </a:rPr>
              <a:t>hình cơ hội này về cơ bản giới thiệu một </a:t>
            </a:r>
            <a:r>
              <a:rPr lang="vi-VN" sz="3200" dirty="0">
                <a:solidFill>
                  <a:srgbClr val="FF0000"/>
                </a:solidFill>
                <a:latin typeface="Times New Roman" panose="02020603050405020304" pitchFamily="18" charset="0"/>
                <a:cs typeface="Times New Roman" panose="02020603050405020304" pitchFamily="18" charset="0"/>
              </a:rPr>
              <a:t>động lực cung và cầu mới</a:t>
            </a:r>
            <a:r>
              <a:rPr lang="vi-VN" sz="3200" dirty="0">
                <a:latin typeface="Times New Roman" panose="02020603050405020304" pitchFamily="18" charset="0"/>
                <a:cs typeface="Times New Roman" panose="02020603050405020304" pitchFamily="18" charset="0"/>
              </a:rPr>
              <a:t> vào thị trường và phá vỡ trạng thái cân bằng của hệ thống thị trường </a:t>
            </a:r>
            <a:r>
              <a:rPr lang="vi-VN" sz="3200" dirty="0" smtClean="0">
                <a:latin typeface="Times New Roman" panose="02020603050405020304" pitchFamily="18" charset="0"/>
                <a:cs typeface="Times New Roman" panose="02020603050405020304" pitchFamily="18" charset="0"/>
              </a:rPr>
              <a:t>tĩnh</a:t>
            </a:r>
            <a:r>
              <a:rPr lang="en-US" sz="3200" dirty="0" smtClean="0">
                <a:latin typeface="Times New Roman" panose="02020603050405020304" pitchFamily="18" charset="0"/>
                <a:cs typeface="Times New Roman" panose="02020603050405020304" pitchFamily="18" charset="0"/>
              </a:rPr>
              <a:t> – </a:t>
            </a:r>
            <a:r>
              <a:rPr lang="en-US" sz="3200" dirty="0" err="1" smtClean="0">
                <a:latin typeface="Times New Roman" panose="02020603050405020304" pitchFamily="18" charset="0"/>
                <a:cs typeface="Times New Roman" panose="02020603050405020304" pitchFamily="18" charset="0"/>
              </a:rPr>
              <a:t>Đưa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một</a:t>
            </a:r>
            <a:r>
              <a:rPr lang="en-US" sz="3200" dirty="0" smtClean="0">
                <a:latin typeface="Times New Roman" panose="02020603050405020304" pitchFamily="18" charset="0"/>
                <a:cs typeface="Times New Roman" panose="02020603050405020304" pitchFamily="18" charset="0"/>
              </a:rPr>
              <a:t> SP/DV </a:t>
            </a:r>
            <a:r>
              <a:rPr lang="en-US" sz="3200" dirty="0" err="1" smtClean="0">
                <a:latin typeface="Times New Roman" panose="02020603050405020304" pitchFamily="18" charset="0"/>
                <a:cs typeface="Times New Roman" panose="02020603050405020304" pitchFamily="18" charset="0"/>
              </a:rPr>
              <a:t>mới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trường</a:t>
            </a:r>
            <a:r>
              <a:rPr lang="en-US" sz="3200" dirty="0" smtClean="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AAB023F-0D85-424A-AD30-ACA224193313}" type="slidenum">
              <a:rPr lang="en-US" smtClean="0"/>
              <a:t>40</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6971" y="4130435"/>
            <a:ext cx="4455610" cy="2386479"/>
          </a:xfrm>
          <a:prstGeom prst="rect">
            <a:avLst/>
          </a:prstGeom>
        </p:spPr>
      </p:pic>
    </p:spTree>
    <p:extLst>
      <p:ext uri="{BB962C8B-B14F-4D97-AF65-F5344CB8AC3E}">
        <p14:creationId xmlns:p14="http://schemas.microsoft.com/office/powerpoint/2010/main" val="3340765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Times New Roman" panose="02020603050405020304" pitchFamily="18" charset="0"/>
                <a:cs typeface="Times New Roman" panose="02020603050405020304" pitchFamily="18" charset="0"/>
              </a:rPr>
              <a:t>THE INNOVATION MODEL OF MARKET OPPORTUNITY</a:t>
            </a:r>
            <a:endParaRPr lang="en-US" sz="2400" b="1" dirty="0"/>
          </a:p>
        </p:txBody>
      </p:sp>
      <p:sp>
        <p:nvSpPr>
          <p:cNvPr id="3" name="Content Placeholder 2"/>
          <p:cNvSpPr>
            <a:spLocks noGrp="1"/>
          </p:cNvSpPr>
          <p:nvPr>
            <p:ph idx="1"/>
          </p:nvPr>
        </p:nvSpPr>
        <p:spPr/>
        <p:txBody>
          <a:bodyPr>
            <a:normAutofit/>
          </a:bodyPr>
          <a:lstStyle/>
          <a:p>
            <a:pPr marL="457200" lvl="1" indent="0">
              <a:buNone/>
            </a:pPr>
            <a:endParaRPr lang="en-US" sz="2800" dirty="0"/>
          </a:p>
        </p:txBody>
      </p:sp>
      <p:sp>
        <p:nvSpPr>
          <p:cNvPr id="4" name="Slide Number Placeholder 3"/>
          <p:cNvSpPr>
            <a:spLocks noGrp="1"/>
          </p:cNvSpPr>
          <p:nvPr>
            <p:ph type="sldNum" sz="quarter" idx="12"/>
          </p:nvPr>
        </p:nvSpPr>
        <p:spPr/>
        <p:txBody>
          <a:bodyPr/>
          <a:lstStyle/>
          <a:p>
            <a:fld id="{4AAB023F-0D85-424A-AD30-ACA224193313}" type="slidenum">
              <a:rPr lang="en-US" smtClean="0"/>
              <a:t>41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14" y="1262743"/>
            <a:ext cx="11088915" cy="5268686"/>
          </a:xfrm>
          <a:prstGeom prst="rect">
            <a:avLst/>
          </a:prstGeom>
        </p:spPr>
      </p:pic>
    </p:spTree>
    <p:extLst>
      <p:ext uri="{BB962C8B-B14F-4D97-AF65-F5344CB8AC3E}">
        <p14:creationId xmlns:p14="http://schemas.microsoft.com/office/powerpoint/2010/main" val="995802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lvl="1" indent="0" algn="ctr"/>
            <a:r>
              <a:rPr lang="en-US" sz="2400" b="1" dirty="0" smtClean="0">
                <a:latin typeface="Times New Roman" panose="02020603050405020304" pitchFamily="18" charset="0"/>
                <a:cs typeface="Times New Roman" panose="02020603050405020304" pitchFamily="18" charset="0"/>
              </a:rPr>
              <a:t>MÔ HÌNH ĐỔI MỚI SÁNG TẠO</a:t>
            </a:r>
            <a:br>
              <a:rPr lang="en-US" sz="2400" b="1"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 (THE INNOVATION MODEL OF MARKET OPPORTUNITY)</a:t>
            </a:r>
          </a:p>
        </p:txBody>
      </p:sp>
      <p:sp>
        <p:nvSpPr>
          <p:cNvPr id="3" name="Content Placeholder 2"/>
          <p:cNvSpPr>
            <a:spLocks noGrp="1"/>
          </p:cNvSpPr>
          <p:nvPr>
            <p:ph idx="1"/>
          </p:nvPr>
        </p:nvSpPr>
        <p:spPr>
          <a:xfrm>
            <a:off x="304800" y="1257066"/>
            <a:ext cx="11567885" cy="5434019"/>
          </a:xfrm>
        </p:spPr>
        <p:txBody>
          <a:bodyPr>
            <a:noAutofit/>
          </a:bodyPr>
          <a:lstStyle/>
          <a:p>
            <a:pPr lvl="1" algn="just"/>
            <a:r>
              <a:rPr lang="vi-VN" sz="2800" dirty="0" smtClean="0">
                <a:latin typeface="Times New Roman" panose="02020603050405020304" pitchFamily="18" charset="0"/>
                <a:cs typeface="Times New Roman" panose="02020603050405020304" pitchFamily="18" charset="0"/>
              </a:rPr>
              <a:t>Vào </a:t>
            </a:r>
            <a:r>
              <a:rPr lang="vi-VN" sz="2800" dirty="0">
                <a:latin typeface="Times New Roman" panose="02020603050405020304" pitchFamily="18" charset="0"/>
                <a:cs typeface="Times New Roman" panose="02020603050405020304" pitchFamily="18" charset="0"/>
              </a:rPr>
              <a:t>giữa những năm 1960, Giáo sư Graeme Clark bắt đầu nghiên cứu khả năng của một thiết bị thính giác điện tử có thể cấy ghép vào ốc tai, tai trong chứa cảm giác nghe. Các đồng nghiệp của ông cho biết cấy ghép ốc tai điện tử sẽ không hoạt động trong khi những người khác cảnh báo về những rủi ro chưa biết. Ngoài ra còn thiếu kinh phí và thách thức công nghệ trong việc lắp các điện cực vào tai trong nhỏ bé. Năm 1978, nỗ lực đổi mới của Giáo sư Clark đã được đền đáp và ca phẫu thuật cấy ghép ốc tai điện tử đầu tiên đã diễn ra - ca phẫu thuật đã thành công. Từ thành công này, công ty Cochlear Australia đã ra đời. Mục đích của nó: làm cho thiết bị cấy ốc tai điện tử đa kênh sáng tạo của Giáo sư Clark được bán trên thị trường trên toàn thế giới. Hơn </a:t>
            </a:r>
            <a:r>
              <a:rPr lang="vi-VN" sz="2800" dirty="0" smtClean="0">
                <a:latin typeface="Times New Roman" panose="02020603050405020304" pitchFamily="18" charset="0"/>
                <a:cs typeface="Times New Roman" panose="02020603050405020304" pitchFamily="18" charset="0"/>
              </a:rPr>
              <a:t>200</a:t>
            </a:r>
            <a:r>
              <a:rPr lang="en-US" sz="2800" dirty="0" smtClean="0">
                <a:latin typeface="Times New Roman" panose="02020603050405020304" pitchFamily="18" charset="0"/>
                <a:cs typeface="Times New Roman" panose="02020603050405020304" pitchFamily="18" charset="0"/>
              </a:rPr>
              <a:t>.</a:t>
            </a:r>
            <a:r>
              <a:rPr lang="vi-VN" sz="2800" dirty="0" smtClean="0">
                <a:latin typeface="Times New Roman" panose="02020603050405020304" pitchFamily="18" charset="0"/>
                <a:cs typeface="Times New Roman" panose="02020603050405020304" pitchFamily="18" charset="0"/>
              </a:rPr>
              <a:t>000 </a:t>
            </a:r>
            <a:r>
              <a:rPr lang="vi-VN" sz="2800" dirty="0">
                <a:latin typeface="Times New Roman" panose="02020603050405020304" pitchFamily="18" charset="0"/>
                <a:cs typeface="Times New Roman" panose="02020603050405020304" pitchFamily="18" charset="0"/>
              </a:rPr>
              <a:t>trẻ em và người lớn bị điếc nặng </a:t>
            </a:r>
            <a:r>
              <a:rPr lang="vi-VN" sz="2800" dirty="0" smtClean="0">
                <a:latin typeface="Times New Roman" panose="02020603050405020304" pitchFamily="18" charset="0"/>
                <a:cs typeface="Times New Roman" panose="02020603050405020304" pitchFamily="18" charset="0"/>
              </a:rPr>
              <a:t>đã </a:t>
            </a:r>
            <a:r>
              <a:rPr lang="vi-VN" sz="2800" dirty="0">
                <a:latin typeface="Times New Roman" panose="02020603050405020304" pitchFamily="18" charset="0"/>
                <a:cs typeface="Times New Roman" panose="02020603050405020304" pitchFamily="18" charset="0"/>
              </a:rPr>
              <a:t>được cấy ghép điện cực ốc tai nhờ sản phẩm hoàn toàn mới của Graeme Clark đã tạo nên một cuộc cách mạng trên thị trường dành cho người khiếm thính.</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AAB023F-0D85-424A-AD30-ACA224193313}" type="slidenum">
              <a:rPr lang="en-US" smtClean="0"/>
              <a:t>42</a:t>
            </a:fld>
            <a:endParaRPr lang="en-US"/>
          </a:p>
        </p:txBody>
      </p:sp>
    </p:spTree>
    <p:extLst>
      <p:ext uri="{BB962C8B-B14F-4D97-AF65-F5344CB8AC3E}">
        <p14:creationId xmlns:p14="http://schemas.microsoft.com/office/powerpoint/2010/main" val="1197456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686" y="263525"/>
            <a:ext cx="10189028" cy="946840"/>
          </a:xfrm>
        </p:spPr>
        <p:txBody>
          <a:bodyPr>
            <a:normAutofit/>
          </a:bodyPr>
          <a:lstStyle/>
          <a:p>
            <a:pPr marL="457200" lvl="1" indent="0"/>
            <a:r>
              <a:rPr lang="en-US" sz="2800" b="1" dirty="0" smtClean="0"/>
              <a:t>THE ALERTNESS MODEL OF MARKET OPPORTUNITY</a:t>
            </a:r>
            <a:endParaRPr lang="en-US" sz="2800" b="1" dirty="0" smtClean="0"/>
          </a:p>
        </p:txBody>
      </p:sp>
      <p:sp>
        <p:nvSpPr>
          <p:cNvPr id="3" name="Content Placeholder 2"/>
          <p:cNvSpPr>
            <a:spLocks noGrp="1"/>
          </p:cNvSpPr>
          <p:nvPr>
            <p:ph idx="1"/>
          </p:nvPr>
        </p:nvSpPr>
        <p:spPr>
          <a:xfrm>
            <a:off x="587008" y="1282568"/>
            <a:ext cx="11100021" cy="4866198"/>
          </a:xfrm>
        </p:spPr>
        <p:txBody>
          <a:bodyPr>
            <a:normAutofit/>
          </a:bodyPr>
          <a:lstStyle/>
          <a:p>
            <a:pPr lvl="1"/>
            <a:r>
              <a:rPr lang="vi-VN" sz="2800" dirty="0" smtClean="0"/>
              <a:t>Hình </a:t>
            </a:r>
            <a:r>
              <a:rPr lang="vi-VN" sz="2800" dirty="0" smtClean="0"/>
              <a:t>thức cơ hội kinh doanh này dựa trên sự kết hợp của hai mô hình cơ hội trước nhưng đặt trọng tâm cao hơn vào </a:t>
            </a:r>
            <a:r>
              <a:rPr lang="vi-VN" sz="2800" dirty="0" smtClean="0">
                <a:solidFill>
                  <a:srgbClr val="FF0000"/>
                </a:solidFill>
              </a:rPr>
              <a:t>kiến thức của doanh nhân</a:t>
            </a:r>
            <a:r>
              <a:rPr lang="vi-VN" sz="2800" dirty="0" smtClean="0"/>
              <a:t>. </a:t>
            </a:r>
            <a:endParaRPr lang="en-US" sz="2800" dirty="0" smtClean="0"/>
          </a:p>
          <a:p>
            <a:pPr lvl="1"/>
            <a:r>
              <a:rPr lang="vi-VN" sz="2800" dirty="0" smtClean="0"/>
              <a:t>Doanh nhân là người nhận ra họ nhờ trình độ hiểu biết vượt trội về thị trường, ngành, công nghệ hoặc mạng lưới.</a:t>
            </a:r>
            <a:endParaRPr lang="vi-VN" sz="2800" dirty="0"/>
          </a:p>
        </p:txBody>
      </p:sp>
      <p:sp>
        <p:nvSpPr>
          <p:cNvPr id="4" name="Slide Number Placeholder 3"/>
          <p:cNvSpPr>
            <a:spLocks noGrp="1"/>
          </p:cNvSpPr>
          <p:nvPr>
            <p:ph type="sldNum" sz="quarter" idx="12"/>
          </p:nvPr>
        </p:nvSpPr>
        <p:spPr/>
        <p:txBody>
          <a:bodyPr/>
          <a:lstStyle/>
          <a:p>
            <a:fld id="{4AAB023F-0D85-424A-AD30-ACA224193313}"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320" y="4542971"/>
            <a:ext cx="4650189" cy="1764407"/>
          </a:xfrm>
          <a:prstGeom prst="rect">
            <a:avLst/>
          </a:prstGeom>
        </p:spPr>
      </p:pic>
    </p:spTree>
    <p:extLst>
      <p:ext uri="{BB962C8B-B14F-4D97-AF65-F5344CB8AC3E}">
        <p14:creationId xmlns:p14="http://schemas.microsoft.com/office/powerpoint/2010/main" val="140198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484" y="278040"/>
            <a:ext cx="9800173" cy="946840"/>
          </a:xfrm>
        </p:spPr>
        <p:txBody>
          <a:bodyPr>
            <a:normAutofit/>
          </a:bodyPr>
          <a:lstStyle/>
          <a:p>
            <a:pPr lvl="1"/>
            <a:r>
              <a:rPr lang="en-US" sz="2800" b="1" dirty="0" smtClean="0"/>
              <a:t>THE ALERTNESS MODEL OF MARKET OPPORTUNITY</a:t>
            </a:r>
            <a:endParaRPr lang="en-US" sz="2800" b="1" dirty="0"/>
          </a:p>
        </p:txBody>
      </p:sp>
      <p:sp>
        <p:nvSpPr>
          <p:cNvPr id="3" name="Content Placeholder 2"/>
          <p:cNvSpPr>
            <a:spLocks noGrp="1"/>
          </p:cNvSpPr>
          <p:nvPr>
            <p:ph idx="1"/>
          </p:nvPr>
        </p:nvSpPr>
        <p:spPr>
          <a:xfrm>
            <a:off x="587008" y="1180968"/>
            <a:ext cx="11100021" cy="4866198"/>
          </a:xfrm>
        </p:spPr>
        <p:txBody>
          <a:bodyPr/>
          <a:lstStyle/>
          <a:p>
            <a:pPr lvl="1"/>
            <a:endParaRPr lang="en-US" b="1" dirty="0"/>
          </a:p>
        </p:txBody>
      </p:sp>
      <p:sp>
        <p:nvSpPr>
          <p:cNvPr id="4" name="Slide Number Placeholder 3"/>
          <p:cNvSpPr>
            <a:spLocks noGrp="1"/>
          </p:cNvSpPr>
          <p:nvPr>
            <p:ph type="sldNum" sz="quarter" idx="12"/>
          </p:nvPr>
        </p:nvSpPr>
        <p:spPr/>
        <p:txBody>
          <a:bodyPr/>
          <a:lstStyle/>
          <a:p>
            <a:fld id="{4AAB023F-0D85-424A-AD30-ACA224193313}" type="slidenum">
              <a:rPr lang="en-US" smtClean="0"/>
              <a:t>44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8" y="1175657"/>
            <a:ext cx="11553371" cy="5442857"/>
          </a:xfrm>
          <a:prstGeom prst="rect">
            <a:avLst/>
          </a:prstGeom>
        </p:spPr>
      </p:pic>
    </p:spTree>
    <p:extLst>
      <p:ext uri="{BB962C8B-B14F-4D97-AF65-F5344CB8AC3E}">
        <p14:creationId xmlns:p14="http://schemas.microsoft.com/office/powerpoint/2010/main" val="2341365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484" y="278040"/>
            <a:ext cx="9310315" cy="946840"/>
          </a:xfrm>
        </p:spPr>
        <p:txBody>
          <a:bodyPr>
            <a:normAutofit/>
          </a:bodyPr>
          <a:lstStyle/>
          <a:p>
            <a:pPr marL="457200" lvl="1" indent="0" algn="ctr"/>
            <a:r>
              <a:rPr lang="en-US" sz="2400" b="1" dirty="0" smtClean="0">
                <a:latin typeface="Times New Roman" panose="02020603050405020304" pitchFamily="18" charset="0"/>
                <a:cs typeface="Times New Roman" panose="02020603050405020304" pitchFamily="18" charset="0"/>
              </a:rPr>
              <a:t>MÔ HÌNH ALERTNESS </a:t>
            </a:r>
            <a:br>
              <a:rPr lang="en-US" sz="2400" b="1"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(THE ALERTNESS MODEL OF MARKET OPPORTUNITY)</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7008" y="1180968"/>
            <a:ext cx="11100021" cy="4866198"/>
          </a:xfrm>
        </p:spPr>
        <p:txBody>
          <a:bodyPr>
            <a:normAutofit lnSpcReduction="10000"/>
          </a:bodyPr>
          <a:lstStyle/>
          <a:p>
            <a:pPr lvl="1"/>
            <a:r>
              <a:rPr lang="vi-VN" dirty="0" smtClean="0">
                <a:latin typeface="Times New Roman" panose="02020603050405020304" pitchFamily="18" charset="0"/>
                <a:cs typeface="Times New Roman" panose="02020603050405020304" pitchFamily="18" charset="0"/>
              </a:rPr>
              <a:t>Jackie </a:t>
            </a:r>
            <a:r>
              <a:rPr lang="vi-VN" dirty="0">
                <a:latin typeface="Times New Roman" panose="02020603050405020304" pitchFamily="18" charset="0"/>
                <a:cs typeface="Times New Roman" panose="02020603050405020304" pitchFamily="18" charset="0"/>
              </a:rPr>
              <a:t>Lee Choon Yau </a:t>
            </a:r>
            <a:r>
              <a:rPr lang="en-US" dirty="0" err="1" smtClean="0">
                <a:latin typeface="Times New Roman" panose="02020603050405020304" pitchFamily="18" charset="0"/>
                <a:cs typeface="Times New Roman" panose="02020603050405020304" pitchFamily="18" charset="0"/>
              </a:rPr>
              <a:t>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lập</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Công ty </a:t>
            </a:r>
            <a:r>
              <a:rPr lang="vi-VN" dirty="0" smtClean="0">
                <a:latin typeface="Times New Roman" panose="02020603050405020304" pitchFamily="18" charset="0"/>
                <a:cs typeface="Times New Roman" panose="02020603050405020304" pitchFamily="18" charset="0"/>
              </a:rPr>
              <a:t>Hardwarezone.com</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cung </a:t>
            </a:r>
            <a:r>
              <a:rPr lang="vi-VN" dirty="0">
                <a:latin typeface="Times New Roman" panose="02020603050405020304" pitchFamily="18" charset="0"/>
                <a:cs typeface="Times New Roman" panose="02020603050405020304" pitchFamily="18" charset="0"/>
              </a:rPr>
              <a:t>cấp tin tức CNTT, phát hành sản phẩm, bảng giá phần cứng và diễn </a:t>
            </a:r>
            <a:r>
              <a:rPr lang="vi-VN" dirty="0" smtClean="0">
                <a:latin typeface="Times New Roman" panose="02020603050405020304" pitchFamily="18" charset="0"/>
                <a:cs typeface="Times New Roman" panose="02020603050405020304" pitchFamily="18" charset="0"/>
              </a:rPr>
              <a:t>đàn</a:t>
            </a:r>
            <a:r>
              <a:rPr lang="en-US" dirty="0" smtClean="0">
                <a:latin typeface="Times New Roman" panose="02020603050405020304" pitchFamily="18" charset="0"/>
                <a:cs typeface="Times New Roman" panose="02020603050405020304" pitchFamily="18" charset="0"/>
              </a:rPr>
              <a:t>. M</a:t>
            </a:r>
            <a:r>
              <a:rPr lang="vi-VN" dirty="0" smtClean="0">
                <a:latin typeface="Times New Roman" panose="02020603050405020304" pitchFamily="18" charset="0"/>
                <a:cs typeface="Times New Roman" panose="02020603050405020304" pitchFamily="18" charset="0"/>
              </a:rPr>
              <a:t>ột </a:t>
            </a:r>
            <a:r>
              <a:rPr lang="vi-VN" dirty="0">
                <a:latin typeface="Times New Roman" panose="02020603050405020304" pitchFamily="18" charset="0"/>
                <a:cs typeface="Times New Roman" panose="02020603050405020304" pitchFamily="18" charset="0"/>
              </a:rPr>
              <a:t>công ty truyền thông thời đại mới, tận dụng thị trường tạp chí và danh mục dành cho người lớn, với doanh thu quảng cáo hơn </a:t>
            </a:r>
            <a:r>
              <a:rPr lang="vi-VN" dirty="0" smtClean="0">
                <a:latin typeface="Times New Roman" panose="02020603050405020304" pitchFamily="18" charset="0"/>
                <a:cs typeface="Times New Roman" panose="02020603050405020304" pitchFamily="18" charset="0"/>
              </a:rPr>
              <a:t>200</a:t>
            </a:r>
            <a:r>
              <a:rPr lang="en-US" dirty="0" smtClean="0">
                <a:latin typeface="Times New Roman" panose="02020603050405020304" pitchFamily="18" charset="0"/>
                <a:cs typeface="Times New Roman" panose="02020603050405020304" pitchFamily="18" charset="0"/>
              </a:rPr>
              <a:t>.000 </a:t>
            </a:r>
            <a:r>
              <a:rPr lang="vi-VN" dirty="0" smtClean="0">
                <a:latin typeface="Times New Roman" panose="02020603050405020304" pitchFamily="18" charset="0"/>
                <a:cs typeface="Times New Roman" panose="02020603050405020304" pitchFamily="18" charset="0"/>
              </a:rPr>
              <a:t>đô </a:t>
            </a:r>
            <a:r>
              <a:rPr lang="vi-VN" dirty="0">
                <a:latin typeface="Times New Roman" panose="02020603050405020304" pitchFamily="18" charset="0"/>
                <a:cs typeface="Times New Roman" panose="02020603050405020304" pitchFamily="18" charset="0"/>
              </a:rPr>
              <a:t>la Singapore / tháng và tài sản ròng 2 triệu đô la Singapore trong vòng một khoảng thời gian ngắn trong sáu năm. </a:t>
            </a:r>
            <a:endParaRPr lang="en-US" dirty="0" smtClean="0">
              <a:latin typeface="Times New Roman" panose="02020603050405020304" pitchFamily="18" charset="0"/>
              <a:cs typeface="Times New Roman" panose="02020603050405020304" pitchFamily="18" charset="0"/>
            </a:endParaRPr>
          </a:p>
          <a:p>
            <a:pPr lvl="1"/>
            <a:r>
              <a:rPr lang="vi-VN" dirty="0" smtClean="0">
                <a:latin typeface="Times New Roman" panose="02020603050405020304" pitchFamily="18" charset="0"/>
                <a:cs typeface="Times New Roman" panose="02020603050405020304" pitchFamily="18" charset="0"/>
              </a:rPr>
              <a:t>Thành </a:t>
            </a:r>
            <a:r>
              <a:rPr lang="vi-VN" dirty="0">
                <a:latin typeface="Times New Roman" panose="02020603050405020304" pitchFamily="18" charset="0"/>
                <a:cs typeface="Times New Roman" panose="02020603050405020304" pitchFamily="18" charset="0"/>
              </a:rPr>
              <a:t>công của họ được tạo dựng thông qua việc nắm bắt được cơ hội với công nghệ mới nổi và cái nhìn sâu sắc độc đáo về thị trường CNTT yêu thích và sức mạnh của mạng lưới của họ trong cộng đồng CNTT đã thúc đẩy sự phát triển vượt trội, đồng thời thách thức hầu hết các đối thủ cạnh tranh và các liên doanh dotcom khác ở Singapore đã thất bại bởi khó khăn hoặc đình trệ sau cuộc khủng hoảng dotcom vào giữa năm 1999. </a:t>
            </a:r>
            <a:endParaRPr lang="en-US" dirty="0" smtClean="0">
              <a:latin typeface="Times New Roman" panose="02020603050405020304" pitchFamily="18" charset="0"/>
              <a:cs typeface="Times New Roman" panose="02020603050405020304" pitchFamily="18" charset="0"/>
            </a:endParaRPr>
          </a:p>
          <a:p>
            <a:pPr lvl="1"/>
            <a:r>
              <a:rPr lang="vi-VN" dirty="0" smtClean="0">
                <a:latin typeface="Times New Roman" panose="02020603050405020304" pitchFamily="18" charset="0"/>
                <a:cs typeface="Times New Roman" panose="02020603050405020304" pitchFamily="18" charset="0"/>
              </a:rPr>
              <a:t>Jackie </a:t>
            </a:r>
            <a:r>
              <a:rPr lang="vi-VN" dirty="0">
                <a:latin typeface="Times New Roman" panose="02020603050405020304" pitchFamily="18" charset="0"/>
                <a:cs typeface="Times New Roman" panose="02020603050405020304" pitchFamily="18" charset="0"/>
              </a:rPr>
              <a:t>đã bán công ty cho SPH vào cuối năm 2006, sau đó bắt đầu clickTRUE trong SPH với tư cách là intrapreneur, một đơn vị kinh doanh riêng biệt tập trung vào quảng cáo trả cho mỗi hiệu suất. Vào cuối năm 2010, anh ấy đã thực hiện việc quản lý mua lại clickTRUE. </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AAB023F-0D85-424A-AD30-ACA224193313}" type="slidenum">
              <a:rPr lang="en-US" smtClean="0"/>
              <a:t>45</a:t>
            </a:fld>
            <a:endParaRPr lang="en-US"/>
          </a:p>
        </p:txBody>
      </p:sp>
    </p:spTree>
    <p:extLst>
      <p:ext uri="{BB962C8B-B14F-4D97-AF65-F5344CB8AC3E}">
        <p14:creationId xmlns:p14="http://schemas.microsoft.com/office/powerpoint/2010/main" val="1538636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484" y="365126"/>
            <a:ext cx="9727602" cy="946840"/>
          </a:xfrm>
        </p:spPr>
        <p:txBody>
          <a:bodyPr>
            <a:noAutofit/>
          </a:bodyPr>
          <a:lstStyle/>
          <a:p>
            <a:r>
              <a:rPr lang="en-US" sz="3200" b="1" dirty="0"/>
              <a:t>THE SOCIAL NEED MODEL OF MARKET OPPORTUNITY</a:t>
            </a:r>
            <a:endParaRPr lang="en-US" sz="3200" b="1" dirty="0"/>
          </a:p>
        </p:txBody>
      </p:sp>
      <p:sp>
        <p:nvSpPr>
          <p:cNvPr id="3" name="Content Placeholder 2"/>
          <p:cNvSpPr>
            <a:spLocks noGrp="1"/>
          </p:cNvSpPr>
          <p:nvPr>
            <p:ph idx="1"/>
          </p:nvPr>
        </p:nvSpPr>
        <p:spPr>
          <a:xfrm>
            <a:off x="552204" y="1097406"/>
            <a:ext cx="11100021" cy="4866198"/>
          </a:xfrm>
        </p:spPr>
        <p:txBody>
          <a:bodyPr>
            <a:normAutofit/>
          </a:bodyPr>
          <a:lstStyle/>
          <a:p>
            <a:pPr marL="457200" lvl="1" indent="0" algn="ctr">
              <a:buNone/>
            </a:pPr>
            <a:endParaRPr lang="en-US" b="1" dirty="0" smtClean="0"/>
          </a:p>
          <a:p>
            <a:pPr marL="457200" lvl="1" indent="0" algn="ctr">
              <a:buNone/>
            </a:pPr>
            <a:endParaRPr lang="en-US" b="1" dirty="0" smtClean="0"/>
          </a:p>
          <a:p>
            <a:pPr lvl="1" algn="just"/>
            <a:r>
              <a:rPr lang="en-US" sz="2800" dirty="0" err="1"/>
              <a:t>các</a:t>
            </a:r>
            <a:r>
              <a:rPr lang="en-US" sz="2800" dirty="0"/>
              <a:t> </a:t>
            </a:r>
            <a:r>
              <a:rPr lang="en-US" sz="2800" dirty="0" err="1"/>
              <a:t>doanh</a:t>
            </a:r>
            <a:r>
              <a:rPr lang="en-US" sz="2800" dirty="0"/>
              <a:t> </a:t>
            </a:r>
            <a:r>
              <a:rPr lang="en-US" sz="2800" dirty="0" err="1"/>
              <a:t>nhân</a:t>
            </a:r>
            <a:r>
              <a:rPr lang="en-US" sz="2800" dirty="0"/>
              <a:t> </a:t>
            </a:r>
            <a:r>
              <a:rPr lang="en-US" sz="2800" dirty="0" err="1"/>
              <a:t>xã</a:t>
            </a:r>
            <a:r>
              <a:rPr lang="en-US" sz="2800" dirty="0"/>
              <a:t> </a:t>
            </a:r>
            <a:r>
              <a:rPr lang="en-US" sz="2800" dirty="0" err="1"/>
              <a:t>hội</a:t>
            </a:r>
            <a:r>
              <a:rPr lang="en-US" sz="2800" dirty="0"/>
              <a:t> </a:t>
            </a:r>
            <a:r>
              <a:rPr lang="en-US" sz="2800" dirty="0" err="1"/>
              <a:t>sử</a:t>
            </a:r>
            <a:r>
              <a:rPr lang="en-US" sz="2800" dirty="0"/>
              <a:t> </a:t>
            </a:r>
            <a:r>
              <a:rPr lang="en-US" sz="2800" dirty="0" err="1"/>
              <a:t>dụng</a:t>
            </a:r>
            <a:r>
              <a:rPr lang="en-US" sz="2800" dirty="0"/>
              <a:t> </a:t>
            </a:r>
            <a:r>
              <a:rPr lang="en-US" sz="2800" dirty="0" err="1"/>
              <a:t>các</a:t>
            </a:r>
            <a:r>
              <a:rPr lang="en-US" sz="2800" dirty="0"/>
              <a:t> </a:t>
            </a:r>
            <a:r>
              <a:rPr lang="en-US" sz="2800" dirty="0" err="1"/>
              <a:t>cơ</a:t>
            </a:r>
            <a:r>
              <a:rPr lang="en-US" sz="2800" dirty="0"/>
              <a:t> </a:t>
            </a:r>
            <a:r>
              <a:rPr lang="en-US" sz="2800" dirty="0" err="1"/>
              <a:t>hội</a:t>
            </a:r>
            <a:r>
              <a:rPr lang="en-US" sz="2800" dirty="0"/>
              <a:t> </a:t>
            </a:r>
            <a:r>
              <a:rPr lang="en-US" sz="2800" dirty="0" err="1"/>
              <a:t>dựa</a:t>
            </a:r>
            <a:r>
              <a:rPr lang="en-US" sz="2800" dirty="0"/>
              <a:t> </a:t>
            </a:r>
            <a:r>
              <a:rPr lang="en-US" sz="2800" dirty="0" err="1"/>
              <a:t>trên</a:t>
            </a:r>
            <a:r>
              <a:rPr lang="en-US" sz="2800" dirty="0"/>
              <a:t> </a:t>
            </a:r>
            <a:r>
              <a:rPr lang="en-US" sz="2800" dirty="0" err="1"/>
              <a:t>thị</a:t>
            </a:r>
            <a:r>
              <a:rPr lang="en-US" sz="2800" dirty="0"/>
              <a:t> </a:t>
            </a:r>
            <a:r>
              <a:rPr lang="en-US" sz="2800" dirty="0" err="1"/>
              <a:t>trường</a:t>
            </a:r>
            <a:r>
              <a:rPr lang="en-US" sz="2800" dirty="0"/>
              <a:t> </a:t>
            </a:r>
            <a:r>
              <a:rPr lang="en-US" sz="2800" dirty="0" err="1"/>
              <a:t>để</a:t>
            </a:r>
            <a:r>
              <a:rPr lang="en-US" sz="2800" dirty="0"/>
              <a:t> </a:t>
            </a:r>
            <a:r>
              <a:rPr lang="en-US" sz="2800" dirty="0" err="1"/>
              <a:t>giải</a:t>
            </a:r>
            <a:r>
              <a:rPr lang="en-US" sz="2800" dirty="0"/>
              <a:t> </a:t>
            </a:r>
            <a:r>
              <a:rPr lang="en-US" sz="2800" dirty="0" err="1"/>
              <a:t>quyết</a:t>
            </a:r>
            <a:r>
              <a:rPr lang="en-US" sz="2800" dirty="0"/>
              <a:t> </a:t>
            </a:r>
            <a:r>
              <a:rPr lang="en-US" sz="2800" dirty="0" err="1"/>
              <a:t>một</a:t>
            </a:r>
            <a:r>
              <a:rPr lang="en-US" sz="2800" dirty="0"/>
              <a:t> </a:t>
            </a:r>
            <a:r>
              <a:rPr lang="en-US" sz="2800" dirty="0" err="1">
                <a:solidFill>
                  <a:srgbClr val="FF0000"/>
                </a:solidFill>
              </a:rPr>
              <a:t>vấn</a:t>
            </a:r>
            <a:r>
              <a:rPr lang="en-US" sz="2800" dirty="0">
                <a:solidFill>
                  <a:srgbClr val="FF0000"/>
                </a:solidFill>
              </a:rPr>
              <a:t> </a:t>
            </a:r>
            <a:r>
              <a:rPr lang="en-US" sz="2800" dirty="0" err="1">
                <a:solidFill>
                  <a:srgbClr val="FF0000"/>
                </a:solidFill>
              </a:rPr>
              <a:t>đề</a:t>
            </a:r>
            <a:r>
              <a:rPr lang="en-US" sz="2800" dirty="0">
                <a:solidFill>
                  <a:srgbClr val="FF0000"/>
                </a:solidFill>
              </a:rPr>
              <a:t> </a:t>
            </a:r>
            <a:r>
              <a:rPr lang="en-US" sz="2800" dirty="0" err="1">
                <a:solidFill>
                  <a:srgbClr val="FF0000"/>
                </a:solidFill>
              </a:rPr>
              <a:t>xã</a:t>
            </a:r>
            <a:r>
              <a:rPr lang="en-US" sz="2800" dirty="0">
                <a:solidFill>
                  <a:srgbClr val="FF0000"/>
                </a:solidFill>
              </a:rPr>
              <a:t> </a:t>
            </a:r>
            <a:r>
              <a:rPr lang="en-US" sz="2800" dirty="0" err="1">
                <a:solidFill>
                  <a:srgbClr val="FF0000"/>
                </a:solidFill>
              </a:rPr>
              <a:t>hội</a:t>
            </a:r>
            <a:r>
              <a:rPr lang="en-US" sz="2800" dirty="0"/>
              <a:t> </a:t>
            </a:r>
            <a:r>
              <a:rPr lang="en-US" sz="2800" dirty="0" err="1"/>
              <a:t>và</a:t>
            </a:r>
            <a:r>
              <a:rPr lang="en-US" sz="2800" dirty="0"/>
              <a:t> </a:t>
            </a:r>
            <a:r>
              <a:rPr lang="en-US" sz="2800" dirty="0" err="1"/>
              <a:t>bằng</a:t>
            </a:r>
            <a:r>
              <a:rPr lang="en-US" sz="2800" dirty="0"/>
              <a:t> </a:t>
            </a:r>
            <a:r>
              <a:rPr lang="en-US" sz="2800" dirty="0" err="1"/>
              <a:t>cách</a:t>
            </a:r>
            <a:r>
              <a:rPr lang="en-US" sz="2800" dirty="0"/>
              <a:t> </a:t>
            </a:r>
            <a:r>
              <a:rPr lang="en-US" sz="2800" dirty="0" err="1"/>
              <a:t>đó</a:t>
            </a:r>
            <a:r>
              <a:rPr lang="en-US" sz="2800" dirty="0"/>
              <a:t>, </a:t>
            </a:r>
            <a:r>
              <a:rPr lang="en-US" sz="2800" dirty="0" err="1"/>
              <a:t>họ</a:t>
            </a:r>
            <a:r>
              <a:rPr lang="en-US" sz="2800" dirty="0"/>
              <a:t> </a:t>
            </a:r>
            <a:r>
              <a:rPr lang="en-US" sz="2800" dirty="0" err="1"/>
              <a:t>mở</a:t>
            </a:r>
            <a:r>
              <a:rPr lang="en-US" sz="2800" dirty="0"/>
              <a:t> </a:t>
            </a:r>
            <a:r>
              <a:rPr lang="en-US" sz="2800" dirty="0" err="1"/>
              <a:t>rộng</a:t>
            </a:r>
            <a:r>
              <a:rPr lang="en-US" sz="2800" dirty="0"/>
              <a:t> </a:t>
            </a:r>
            <a:r>
              <a:rPr lang="en-US" sz="2800" dirty="0" err="1"/>
              <a:t>tiện</a:t>
            </a:r>
            <a:r>
              <a:rPr lang="en-US" sz="2800" dirty="0"/>
              <a:t> </a:t>
            </a:r>
            <a:r>
              <a:rPr lang="en-US" sz="2800" dirty="0" err="1"/>
              <a:t>ích</a:t>
            </a:r>
            <a:r>
              <a:rPr lang="en-US" sz="2800" dirty="0"/>
              <a:t> </a:t>
            </a:r>
            <a:r>
              <a:rPr lang="en-US" sz="2800" dirty="0" err="1"/>
              <a:t>của</a:t>
            </a:r>
            <a:r>
              <a:rPr lang="en-US" sz="2800" dirty="0"/>
              <a:t> </a:t>
            </a:r>
            <a:r>
              <a:rPr lang="en-US" sz="2800" dirty="0" err="1"/>
              <a:t>thị</a:t>
            </a:r>
            <a:r>
              <a:rPr lang="en-US" sz="2800" dirty="0"/>
              <a:t> </a:t>
            </a:r>
            <a:r>
              <a:rPr lang="en-US" sz="2800" dirty="0" err="1"/>
              <a:t>trường</a:t>
            </a:r>
            <a:r>
              <a:rPr lang="en-US" sz="2800" dirty="0"/>
              <a:t> </a:t>
            </a:r>
            <a:r>
              <a:rPr lang="en-US" sz="2800" dirty="0" err="1"/>
              <a:t>để</a:t>
            </a:r>
            <a:r>
              <a:rPr lang="en-US" sz="2800" dirty="0"/>
              <a:t> </a:t>
            </a:r>
            <a:r>
              <a:rPr lang="en-US" sz="2800" dirty="0" err="1" smtClean="0"/>
              <a:t>phục</a:t>
            </a:r>
            <a:r>
              <a:rPr lang="en-US" sz="2800" dirty="0" smtClean="0"/>
              <a:t> </a:t>
            </a:r>
            <a:r>
              <a:rPr lang="en-US" sz="2800" dirty="0" err="1" smtClean="0"/>
              <a:t>vụ</a:t>
            </a:r>
            <a:r>
              <a:rPr lang="en-US" sz="2800" dirty="0" smtClean="0"/>
              <a:t> </a:t>
            </a:r>
            <a:r>
              <a:rPr lang="en-US" sz="2800" dirty="0" err="1"/>
              <a:t>một</a:t>
            </a:r>
            <a:r>
              <a:rPr lang="en-US" sz="2800" dirty="0"/>
              <a:t> </a:t>
            </a:r>
            <a:r>
              <a:rPr lang="en-US" sz="2800" dirty="0" err="1"/>
              <a:t>chức</a:t>
            </a:r>
            <a:r>
              <a:rPr lang="en-US" sz="2800" dirty="0"/>
              <a:t> </a:t>
            </a:r>
            <a:r>
              <a:rPr lang="en-US" sz="2800" dirty="0" err="1"/>
              <a:t>năng</a:t>
            </a:r>
            <a:r>
              <a:rPr lang="en-US" sz="2800" dirty="0"/>
              <a:t> </a:t>
            </a:r>
            <a:r>
              <a:rPr lang="en-US" sz="2800" dirty="0" err="1"/>
              <a:t>xã</a:t>
            </a:r>
            <a:r>
              <a:rPr lang="en-US" sz="2800" dirty="0"/>
              <a:t> </a:t>
            </a:r>
            <a:r>
              <a:rPr lang="en-US" sz="2800" dirty="0" err="1"/>
              <a:t>hội</a:t>
            </a:r>
            <a:r>
              <a:rPr lang="en-US" sz="2800" dirty="0"/>
              <a:t> </a:t>
            </a:r>
            <a:r>
              <a:rPr lang="en-US" sz="2800" dirty="0" err="1"/>
              <a:t>hơn</a:t>
            </a:r>
            <a:r>
              <a:rPr lang="en-US" sz="2800" dirty="0"/>
              <a:t> </a:t>
            </a:r>
            <a:r>
              <a:rPr lang="en-US" sz="2800" dirty="0" err="1"/>
              <a:t>là</a:t>
            </a:r>
            <a:r>
              <a:rPr lang="en-US" sz="2800" dirty="0"/>
              <a:t> </a:t>
            </a:r>
            <a:r>
              <a:rPr lang="en-US" sz="2800" dirty="0" err="1"/>
              <a:t>một</a:t>
            </a:r>
            <a:r>
              <a:rPr lang="en-US" sz="2800" dirty="0"/>
              <a:t> </a:t>
            </a:r>
            <a:r>
              <a:rPr lang="en-US" sz="2800" dirty="0" err="1"/>
              <a:t>chức</a:t>
            </a:r>
            <a:r>
              <a:rPr lang="en-US" sz="2800" dirty="0"/>
              <a:t> </a:t>
            </a:r>
            <a:r>
              <a:rPr lang="en-US" sz="2800" dirty="0" err="1"/>
              <a:t>năng</a:t>
            </a:r>
            <a:r>
              <a:rPr lang="en-US" sz="2800" dirty="0"/>
              <a:t> </a:t>
            </a:r>
            <a:r>
              <a:rPr lang="en-US" sz="2800" dirty="0" err="1"/>
              <a:t>thương</a:t>
            </a:r>
            <a:r>
              <a:rPr lang="en-US" sz="2800" dirty="0"/>
              <a:t> </a:t>
            </a:r>
            <a:r>
              <a:rPr lang="en-US" sz="2800" dirty="0" err="1"/>
              <a:t>mại</a:t>
            </a:r>
            <a:r>
              <a:rPr lang="en-US" sz="2800" dirty="0"/>
              <a:t>.</a:t>
            </a:r>
          </a:p>
        </p:txBody>
      </p:sp>
      <p:sp>
        <p:nvSpPr>
          <p:cNvPr id="4" name="Slide Number Placeholder 3"/>
          <p:cNvSpPr>
            <a:spLocks noGrp="1"/>
          </p:cNvSpPr>
          <p:nvPr>
            <p:ph type="sldNum" sz="quarter" idx="12"/>
          </p:nvPr>
        </p:nvSpPr>
        <p:spPr/>
        <p:txBody>
          <a:bodyPr/>
          <a:lstStyle/>
          <a:p>
            <a:fld id="{4AAB023F-0D85-424A-AD30-ACA224193313}" type="slidenum">
              <a:rPr lang="en-US" sz="1100" smtClean="0"/>
              <a:t>46</a:t>
            </a:fld>
            <a:endParaRPr lang="en-US" sz="110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2854" y="4184614"/>
            <a:ext cx="4795599" cy="2350341"/>
          </a:xfrm>
          <a:prstGeom prst="rect">
            <a:avLst/>
          </a:prstGeom>
        </p:spPr>
      </p:pic>
    </p:spTree>
    <p:extLst>
      <p:ext uri="{BB962C8B-B14F-4D97-AF65-F5344CB8AC3E}">
        <p14:creationId xmlns:p14="http://schemas.microsoft.com/office/powerpoint/2010/main" val="2270603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484" y="365126"/>
            <a:ext cx="9756630" cy="946840"/>
          </a:xfrm>
        </p:spPr>
        <p:txBody>
          <a:bodyPr>
            <a:normAutofit/>
          </a:bodyPr>
          <a:lstStyle/>
          <a:p>
            <a:pPr lvl="1"/>
            <a:r>
              <a:rPr lang="en-US" sz="2800" dirty="0" smtClean="0"/>
              <a:t>THE SOCIAL NEED MODEL OF MARKET OPPORTUNITY</a:t>
            </a:r>
            <a:endParaRPr lang="en-US" sz="2800" dirty="0"/>
          </a:p>
        </p:txBody>
      </p:sp>
      <p:sp>
        <p:nvSpPr>
          <p:cNvPr id="3" name="Content Placeholder 2"/>
          <p:cNvSpPr>
            <a:spLocks noGrp="1"/>
          </p:cNvSpPr>
          <p:nvPr>
            <p:ph idx="1"/>
          </p:nvPr>
        </p:nvSpPr>
        <p:spPr>
          <a:xfrm>
            <a:off x="552204" y="1097406"/>
            <a:ext cx="11100021" cy="4866198"/>
          </a:xfrm>
        </p:spPr>
        <p:txBody>
          <a:bodyPr>
            <a:normAutofit/>
          </a:bodyPr>
          <a:lstStyle/>
          <a:p>
            <a:pPr lvl="1"/>
            <a:endParaRPr lang="en-US" sz="2800" dirty="0"/>
          </a:p>
        </p:txBody>
      </p:sp>
      <p:sp>
        <p:nvSpPr>
          <p:cNvPr id="4" name="Slide Number Placeholder 3"/>
          <p:cNvSpPr>
            <a:spLocks noGrp="1"/>
          </p:cNvSpPr>
          <p:nvPr>
            <p:ph type="sldNum" sz="quarter" idx="12"/>
          </p:nvPr>
        </p:nvSpPr>
        <p:spPr/>
        <p:txBody>
          <a:bodyPr/>
          <a:lstStyle/>
          <a:p>
            <a:fld id="{4AAB023F-0D85-424A-AD30-ACA224193313}"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29" y="1175657"/>
            <a:ext cx="11263085" cy="5357973"/>
          </a:xfrm>
          <a:prstGeom prst="rect">
            <a:avLst/>
          </a:prstGeom>
        </p:spPr>
      </p:pic>
    </p:spTree>
    <p:extLst>
      <p:ext uri="{BB962C8B-B14F-4D97-AF65-F5344CB8AC3E}">
        <p14:creationId xmlns:p14="http://schemas.microsoft.com/office/powerpoint/2010/main" val="2055361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2400" b="1" dirty="0" smtClean="0">
                <a:latin typeface="Times New Roman" panose="02020603050405020304" pitchFamily="18" charset="0"/>
                <a:cs typeface="Times New Roman" panose="02020603050405020304" pitchFamily="18" charset="0"/>
              </a:rPr>
              <a:t>MÔ HÌNH NHU CẦU XÃ HỘI</a:t>
            </a:r>
            <a:br>
              <a:rPr lang="en-US" sz="2400" b="1"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 (THE SOCIAL NEED MODEL OF MARKET OPPORTUNITY)</a:t>
            </a:r>
          </a:p>
        </p:txBody>
      </p:sp>
      <p:sp>
        <p:nvSpPr>
          <p:cNvPr id="3" name="Content Placeholder 2"/>
          <p:cNvSpPr>
            <a:spLocks noGrp="1"/>
          </p:cNvSpPr>
          <p:nvPr>
            <p:ph idx="1"/>
          </p:nvPr>
        </p:nvSpPr>
        <p:spPr>
          <a:xfrm>
            <a:off x="-29025" y="1315116"/>
            <a:ext cx="12046857" cy="4866198"/>
          </a:xfrm>
        </p:spPr>
        <p:txBody>
          <a:bodyPr>
            <a:noAutofit/>
          </a:bodyPr>
          <a:lstStyle/>
          <a:p>
            <a:pPr lvl="1"/>
            <a:r>
              <a:rPr lang="vi-VN" sz="2000" dirty="0" smtClean="0">
                <a:latin typeface="Times New Roman" panose="02020603050405020304" pitchFamily="18" charset="0"/>
                <a:cs typeface="Times New Roman" panose="02020603050405020304" pitchFamily="18" charset="0"/>
              </a:rPr>
              <a:t>Năm </a:t>
            </a:r>
            <a:r>
              <a:rPr lang="vi-VN" sz="2000" dirty="0">
                <a:latin typeface="Times New Roman" panose="02020603050405020304" pitchFamily="18" charset="0"/>
                <a:cs typeface="Times New Roman" panose="02020603050405020304" pitchFamily="18" charset="0"/>
              </a:rPr>
              <a:t>2008, Daniel Flynn, Người đồng sáng lập và Giám đốc điều hành của Thankyou </a:t>
            </a:r>
            <a:r>
              <a:rPr lang="vi-VN" sz="2000" dirty="0" smtClean="0">
                <a:latin typeface="Times New Roman" panose="02020603050405020304" pitchFamily="18" charset="0"/>
                <a:cs typeface="Times New Roman" panose="02020603050405020304" pitchFamily="18" charset="0"/>
              </a:rPr>
              <a:t>Group</a:t>
            </a:r>
            <a:r>
              <a:rPr lang="en-US" sz="2000" dirty="0" smtClean="0">
                <a:latin typeface="Times New Roman" panose="02020603050405020304" pitchFamily="18" charset="0"/>
                <a:cs typeface="Times New Roman" panose="02020603050405020304" pitchFamily="18" charset="0"/>
              </a:rPr>
              <a:t>.</a:t>
            </a:r>
            <a:r>
              <a:rPr lang="vi-VN" sz="2000" dirty="0" smtClean="0">
                <a:latin typeface="Times New Roman" panose="02020603050405020304" pitchFamily="18" charset="0"/>
                <a:cs typeface="Times New Roman" panose="02020603050405020304" pitchFamily="18" charset="0"/>
              </a:rPr>
              <a:t> Họ </a:t>
            </a:r>
            <a:r>
              <a:rPr lang="vi-VN" sz="2000" dirty="0">
                <a:latin typeface="Times New Roman" panose="02020603050405020304" pitchFamily="18" charset="0"/>
                <a:cs typeface="Times New Roman" panose="02020603050405020304" pitchFamily="18" charset="0"/>
              </a:rPr>
              <a:t>đã phát hiện ra cuộc khủng hoảng nước trên thế giới và thực tế là ngay cả trong thời hiện đại này, khoảng 900 triệu người vẫn chưa được tiếp cận với nước uống an toàn.</a:t>
            </a:r>
          </a:p>
          <a:p>
            <a:pPr lvl="1"/>
            <a:r>
              <a:rPr lang="vi-VN" sz="2000" dirty="0">
                <a:latin typeface="Times New Roman" panose="02020603050405020304" pitchFamily="18" charset="0"/>
                <a:cs typeface="Times New Roman" panose="02020603050405020304" pitchFamily="18" charset="0"/>
              </a:rPr>
              <a:t>Đồng thời, họ biết được rằng người Úc chi 600 triệu đô la hàng năm cho nước đóng chai - một ngành công nghiệp mà họ cho rằng có vẻ lố bịch khi coi rằng nước miễn phí từ vòi là một phần trong lối sống của người Úc.</a:t>
            </a:r>
          </a:p>
          <a:p>
            <a:pPr lvl="1"/>
            <a:r>
              <a:rPr lang="vi-VN" sz="2000" dirty="0">
                <a:latin typeface="Times New Roman" panose="02020603050405020304" pitchFamily="18" charset="0"/>
                <a:cs typeface="Times New Roman" panose="02020603050405020304" pitchFamily="18" charset="0"/>
              </a:rPr>
              <a:t>Họ đã nảy ra một ý tưởng táo bạo là ghép hai thái cực này lại với nhau để tạo nên sự khác biệt. Kết quả là - một công ty nước đóng chai với mục đích duy nhất là tài trợ cho các dự án nước an toàn ở các quốc gia đang phát triển.</a:t>
            </a:r>
          </a:p>
          <a:p>
            <a:pPr lvl="1"/>
            <a:r>
              <a:rPr lang="vi-VN" sz="2000" dirty="0">
                <a:latin typeface="Times New Roman" panose="02020603050405020304" pitchFamily="18" charset="0"/>
                <a:cs typeface="Times New Roman" panose="02020603050405020304" pitchFamily="18" charset="0"/>
              </a:rPr>
              <a:t>Nó nghe có vẻ khá đơn giản. Họ không biết rằng đó sẽ là điều khó khăn nhất mà họ từng làm. Nhưng sau rất nhiều nỗ lực, kiên trì và một vài điều kỳ diệu đã xảy ra, Thankyou Water đã ra đời.</a:t>
            </a:r>
          </a:p>
          <a:p>
            <a:pPr lvl="1"/>
            <a:r>
              <a:rPr lang="vi-VN" sz="2000" dirty="0">
                <a:latin typeface="Times New Roman" panose="02020603050405020304" pitchFamily="18" charset="0"/>
                <a:cs typeface="Times New Roman" panose="02020603050405020304" pitchFamily="18" charset="0"/>
              </a:rPr>
              <a:t>Ngày nay, Thankyou Water đã phát triển thành Thankyou, một phong trào giám sát ba thương hiệu khác nhau - Thankyou Water, Thankyou Food và Thankyou Body Care. Giờ đây, họ không chỉ cung cấp nước an toàn cho những người có nhu cầu mà còn tiếp cận các giải pháp vệ sinh và thực phẩm.</a:t>
            </a:r>
          </a:p>
          <a:p>
            <a:pPr lvl="1"/>
            <a:r>
              <a:rPr lang="vi-VN" sz="2000" dirty="0">
                <a:latin typeface="Times New Roman" panose="02020603050405020304" pitchFamily="18" charset="0"/>
                <a:cs typeface="Times New Roman" panose="02020603050405020304" pitchFamily="18" charset="0"/>
              </a:rPr>
              <a:t>Sứ mệnh không thay đổi - Thankyou tồn tại để trao quyền cho những người Úc hàng ngày tạo ra sự khác biệt thông qua một lựa chọn đơn giản trong cuộc sống hàng ngày của họ.</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AAB023F-0D85-424A-AD30-ACA224193313}" type="slidenum">
              <a:rPr lang="en-US" smtClean="0"/>
              <a:t>48</a:t>
            </a:fld>
            <a:endParaRPr lang="en-US"/>
          </a:p>
        </p:txBody>
      </p:sp>
    </p:spTree>
    <p:extLst>
      <p:ext uri="{BB962C8B-B14F-4D97-AF65-F5344CB8AC3E}">
        <p14:creationId xmlns:p14="http://schemas.microsoft.com/office/powerpoint/2010/main" val="1071688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1.2. Creative thinking methodologies </a:t>
            </a:r>
            <a:endParaRPr lang="en-US" sz="4800" b="1" dirty="0"/>
          </a:p>
        </p:txBody>
      </p:sp>
      <p:sp>
        <p:nvSpPr>
          <p:cNvPr id="3" name="Content Placeholder 2"/>
          <p:cNvSpPr>
            <a:spLocks noGrp="1"/>
          </p:cNvSpPr>
          <p:nvPr>
            <p:ph idx="1"/>
          </p:nvPr>
        </p:nvSpPr>
        <p:spPr/>
        <p:txBody>
          <a:bodyPr>
            <a:normAutofit/>
          </a:bodyPr>
          <a:lstStyle/>
          <a:p>
            <a:pPr lvl="3"/>
            <a:r>
              <a:rPr lang="en-US" sz="3600" dirty="0" smtClean="0"/>
              <a:t>Focal object</a:t>
            </a:r>
            <a:endParaRPr lang="en-US" sz="3600" dirty="0"/>
          </a:p>
          <a:p>
            <a:pPr lvl="3"/>
            <a:r>
              <a:rPr lang="en-US" sz="3600" dirty="0" smtClean="0"/>
              <a:t>Systematic thinking</a:t>
            </a:r>
          </a:p>
          <a:p>
            <a:pPr lvl="3"/>
            <a:r>
              <a:rPr lang="en-US" sz="3600" dirty="0" smtClean="0"/>
              <a:t>Trial and Error</a:t>
            </a:r>
            <a:endParaRPr lang="en-US" sz="3600" dirty="0"/>
          </a:p>
          <a:p>
            <a:pPr lvl="3"/>
            <a:r>
              <a:rPr lang="en-US" sz="3600" dirty="0" smtClean="0"/>
              <a:t>Brainstorming</a:t>
            </a:r>
          </a:p>
          <a:p>
            <a:pPr lvl="3"/>
            <a:r>
              <a:rPr lang="en-US" sz="3600" dirty="0" smtClean="0"/>
              <a:t>DOIT</a:t>
            </a:r>
          </a:p>
          <a:p>
            <a:pPr lvl="3"/>
            <a:r>
              <a:rPr lang="en-US" sz="3600" dirty="0" smtClean="0"/>
              <a:t>5W1H</a:t>
            </a:r>
            <a:endParaRPr lang="en-US" sz="3600" dirty="0"/>
          </a:p>
          <a:p>
            <a:pPr lvl="3"/>
            <a:r>
              <a:rPr lang="en-US" sz="3600" dirty="0" smtClean="0"/>
              <a:t>Mind map</a:t>
            </a:r>
            <a:endParaRPr lang="en-US" sz="3600" dirty="0"/>
          </a:p>
          <a:p>
            <a:pPr lvl="3"/>
            <a:r>
              <a:rPr lang="en-US" sz="3600" dirty="0" smtClean="0"/>
              <a:t>Six thinking hats</a:t>
            </a:r>
            <a:endParaRPr lang="en-US" sz="3600" dirty="0"/>
          </a:p>
        </p:txBody>
      </p:sp>
      <p:sp>
        <p:nvSpPr>
          <p:cNvPr id="4" name="Slide Number Placeholder 3"/>
          <p:cNvSpPr>
            <a:spLocks noGrp="1"/>
          </p:cNvSpPr>
          <p:nvPr>
            <p:ph type="sldNum" sz="quarter" idx="12"/>
          </p:nvPr>
        </p:nvSpPr>
        <p:spPr/>
        <p:txBody>
          <a:bodyPr/>
          <a:lstStyle/>
          <a:p>
            <a:fld id="{4AAB023F-0D85-424A-AD30-ACA224193313}" type="slidenum">
              <a:rPr lang="en-US" smtClean="0"/>
              <a:t>5</a:t>
            </a:fld>
            <a:endParaRPr lang="en-US"/>
          </a:p>
        </p:txBody>
      </p:sp>
    </p:spTree>
    <p:extLst>
      <p:ext uri="{BB962C8B-B14F-4D97-AF65-F5344CB8AC3E}">
        <p14:creationId xmlns:p14="http://schemas.microsoft.com/office/powerpoint/2010/main" val="1024793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FOCAL OBJECT</a:t>
            </a:r>
            <a:endParaRPr lang="en-US" b="1" dirty="0"/>
          </a:p>
        </p:txBody>
      </p:sp>
      <p:sp>
        <p:nvSpPr>
          <p:cNvPr id="3" name="Content Placeholder 2"/>
          <p:cNvSpPr>
            <a:spLocks noGrp="1"/>
          </p:cNvSpPr>
          <p:nvPr>
            <p:ph idx="1"/>
          </p:nvPr>
        </p:nvSpPr>
        <p:spPr>
          <a:xfrm>
            <a:off x="572493" y="1930399"/>
            <a:ext cx="11100021" cy="4367033"/>
          </a:xfrm>
        </p:spPr>
        <p:txBody>
          <a:bodyPr>
            <a:normAutofit/>
          </a:bodyPr>
          <a:lstStyle/>
          <a:p>
            <a:r>
              <a:rPr lang="en-US" sz="4400" b="1" dirty="0" smtClean="0"/>
              <a:t>Method </a:t>
            </a:r>
            <a:r>
              <a:rPr lang="en-US" sz="4400" b="1" dirty="0"/>
              <a:t>of focal objects</a:t>
            </a:r>
            <a:r>
              <a:rPr lang="en-US" sz="4400" dirty="0"/>
              <a:t> is a technique for problem solving or creative thinking and involves synthesizing the seemingly </a:t>
            </a:r>
            <a:r>
              <a:rPr lang="en-US" sz="4400" u="sng" dirty="0">
                <a:solidFill>
                  <a:srgbClr val="FF0000"/>
                </a:solidFill>
              </a:rPr>
              <a:t>non-matching characteristics</a:t>
            </a:r>
            <a:r>
              <a:rPr lang="en-US" sz="4400" dirty="0">
                <a:solidFill>
                  <a:srgbClr val="FF0000"/>
                </a:solidFill>
              </a:rPr>
              <a:t> of </a:t>
            </a:r>
            <a:r>
              <a:rPr lang="en-US" sz="4400" u="sng" dirty="0">
                <a:solidFill>
                  <a:srgbClr val="FF0000"/>
                </a:solidFill>
              </a:rPr>
              <a:t>different objects </a:t>
            </a:r>
            <a:r>
              <a:rPr lang="en-US" sz="4400" dirty="0"/>
              <a:t>into </a:t>
            </a:r>
            <a:r>
              <a:rPr lang="en-US" sz="4400" dirty="0">
                <a:solidFill>
                  <a:srgbClr val="FF0000"/>
                </a:solidFill>
              </a:rPr>
              <a:t>something new</a:t>
            </a:r>
            <a:r>
              <a:rPr lang="en-US" sz="4400" dirty="0"/>
              <a:t>.</a:t>
            </a:r>
            <a:endParaRPr lang="en-US" sz="4400" dirty="0" smtClean="0"/>
          </a:p>
        </p:txBody>
      </p:sp>
      <p:sp>
        <p:nvSpPr>
          <p:cNvPr id="4" name="Slide Number Placeholder 3"/>
          <p:cNvSpPr>
            <a:spLocks noGrp="1"/>
          </p:cNvSpPr>
          <p:nvPr>
            <p:ph type="sldNum" sz="quarter" idx="12"/>
          </p:nvPr>
        </p:nvSpPr>
        <p:spPr/>
        <p:txBody>
          <a:bodyPr/>
          <a:lstStyle/>
          <a:p>
            <a:fld id="{4AAB023F-0D85-424A-AD30-ACA224193313}" type="slidenum">
              <a:rPr lang="en-US" smtClean="0"/>
              <a:t>6</a:t>
            </a:fld>
            <a:endParaRPr lang="en-US"/>
          </a:p>
        </p:txBody>
      </p:sp>
    </p:spTree>
    <p:extLst>
      <p:ext uri="{BB962C8B-B14F-4D97-AF65-F5344CB8AC3E}">
        <p14:creationId xmlns:p14="http://schemas.microsoft.com/office/powerpoint/2010/main" val="2800688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FOCAL OBJECT</a:t>
            </a:r>
          </a:p>
        </p:txBody>
      </p:sp>
      <p:sp>
        <p:nvSpPr>
          <p:cNvPr id="3" name="Content Placeholder 2"/>
          <p:cNvSpPr>
            <a:spLocks noGrp="1"/>
          </p:cNvSpPr>
          <p:nvPr>
            <p:ph idx="1"/>
          </p:nvPr>
        </p:nvSpPr>
        <p:spPr/>
        <p:txBody>
          <a:bodyPr>
            <a:normAutofit fontScale="92500" lnSpcReduction="10000"/>
          </a:bodyPr>
          <a:lstStyle/>
          <a:p>
            <a:pPr>
              <a:lnSpc>
                <a:spcPct val="150000"/>
              </a:lnSpc>
            </a:pPr>
            <a:r>
              <a:rPr lang="en-US" sz="3600" dirty="0" smtClean="0"/>
              <a:t>Step </a:t>
            </a:r>
            <a:r>
              <a:rPr lang="en-US" sz="3600" dirty="0"/>
              <a:t>1: </a:t>
            </a:r>
            <a:r>
              <a:rPr lang="en-US" sz="3600" dirty="0" smtClean="0"/>
              <a:t>Select the object focal point for improvement</a:t>
            </a:r>
            <a:endParaRPr lang="en-US" sz="3600" dirty="0"/>
          </a:p>
          <a:p>
            <a:pPr>
              <a:lnSpc>
                <a:spcPct val="150000"/>
              </a:lnSpc>
            </a:pPr>
            <a:r>
              <a:rPr lang="en-US" sz="3600" dirty="0" smtClean="0"/>
              <a:t>Step </a:t>
            </a:r>
            <a:r>
              <a:rPr lang="en-US" sz="3600" dirty="0"/>
              <a:t>2: </a:t>
            </a:r>
            <a:r>
              <a:rPr lang="en-US" sz="3600" dirty="0" smtClean="0"/>
              <a:t>Select random object focus</a:t>
            </a:r>
            <a:endParaRPr lang="en-US" sz="3600" dirty="0"/>
          </a:p>
          <a:p>
            <a:pPr>
              <a:lnSpc>
                <a:spcPct val="150000"/>
              </a:lnSpc>
            </a:pPr>
            <a:r>
              <a:rPr lang="en-US" sz="3600" dirty="0" smtClean="0"/>
              <a:t>Step </a:t>
            </a:r>
            <a:r>
              <a:rPr lang="en-US" sz="3600" dirty="0"/>
              <a:t>3: </a:t>
            </a:r>
            <a:r>
              <a:rPr lang="en-US" sz="3600" dirty="0" smtClean="0"/>
              <a:t>List </a:t>
            </a:r>
            <a:r>
              <a:rPr lang="en-US" sz="3600" dirty="0" smtClean="0"/>
              <a:t>the characteristics of the selected object</a:t>
            </a:r>
            <a:endParaRPr lang="en-US" sz="3600" dirty="0"/>
          </a:p>
          <a:p>
            <a:pPr>
              <a:lnSpc>
                <a:spcPct val="150000"/>
              </a:lnSpc>
            </a:pPr>
            <a:r>
              <a:rPr lang="en-US" sz="3600" dirty="0" smtClean="0"/>
              <a:t>Step </a:t>
            </a:r>
            <a:r>
              <a:rPr lang="en-US" sz="3600" dirty="0"/>
              <a:t>4: </a:t>
            </a:r>
            <a:r>
              <a:rPr lang="en-US" sz="3600" dirty="0" smtClean="0"/>
              <a:t>Combine </a:t>
            </a:r>
            <a:r>
              <a:rPr lang="en-US" sz="3600" dirty="0" smtClean="0"/>
              <a:t>characteristics  of the object to the object point</a:t>
            </a:r>
            <a:endParaRPr lang="en-US" sz="3600" dirty="0"/>
          </a:p>
          <a:p>
            <a:pPr>
              <a:lnSpc>
                <a:spcPct val="150000"/>
              </a:lnSpc>
            </a:pPr>
            <a:r>
              <a:rPr lang="en-US" sz="3600" dirty="0" smtClean="0"/>
              <a:t>Step </a:t>
            </a:r>
            <a:r>
              <a:rPr lang="en-US" sz="3600" dirty="0"/>
              <a:t>5: </a:t>
            </a:r>
            <a:r>
              <a:rPr lang="en-US" sz="3600" dirty="0" smtClean="0"/>
              <a:t>Evaluation and selection of viable ideas</a:t>
            </a:r>
            <a:endParaRPr lang="en-US" sz="3600" dirty="0"/>
          </a:p>
        </p:txBody>
      </p:sp>
      <p:sp>
        <p:nvSpPr>
          <p:cNvPr id="4" name="Slide Number Placeholder 3"/>
          <p:cNvSpPr>
            <a:spLocks noGrp="1"/>
          </p:cNvSpPr>
          <p:nvPr>
            <p:ph type="sldNum" sz="quarter" idx="12"/>
          </p:nvPr>
        </p:nvSpPr>
        <p:spPr/>
        <p:txBody>
          <a:bodyPr/>
          <a:lstStyle/>
          <a:p>
            <a:fld id="{4AAB023F-0D85-424A-AD30-ACA224193313}" type="slidenum">
              <a:rPr lang="en-US" smtClean="0"/>
              <a:t>7</a:t>
            </a:fld>
            <a:endParaRPr lang="en-US"/>
          </a:p>
        </p:txBody>
      </p:sp>
    </p:spTree>
    <p:extLst>
      <p:ext uri="{BB962C8B-B14F-4D97-AF65-F5344CB8AC3E}">
        <p14:creationId xmlns:p14="http://schemas.microsoft.com/office/powerpoint/2010/main" val="3435642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FOCAL OBJECT</a:t>
            </a:r>
          </a:p>
        </p:txBody>
      </p:sp>
      <p:sp>
        <p:nvSpPr>
          <p:cNvPr id="3" name="Content Placeholder 2"/>
          <p:cNvSpPr>
            <a:spLocks noGrp="1"/>
          </p:cNvSpPr>
          <p:nvPr>
            <p:ph idx="1"/>
          </p:nvPr>
        </p:nvSpPr>
        <p:spPr>
          <a:xfrm>
            <a:off x="572493" y="1190171"/>
            <a:ext cx="11227621" cy="5471886"/>
          </a:xfrm>
        </p:spPr>
        <p:txBody>
          <a:bodyPr>
            <a:normAutofit fontScale="92500" lnSpcReduction="10000"/>
          </a:bodyPr>
          <a:lstStyle/>
          <a:p>
            <a:pPr marL="0" indent="0">
              <a:buNone/>
            </a:pPr>
            <a:r>
              <a:rPr lang="en-US" b="1" dirty="0" smtClean="0"/>
              <a:t>Example</a:t>
            </a:r>
            <a:r>
              <a:rPr lang="vi-VN" dirty="0" smtClean="0"/>
              <a:t>: </a:t>
            </a:r>
            <a:r>
              <a:rPr lang="en-US" dirty="0" smtClean="0"/>
              <a:t>A firm produces mobile phones needing to create its products from the existing mobile phone which has had 03 basic functions (listening</a:t>
            </a:r>
            <a:r>
              <a:rPr lang="vi-VN" dirty="0" smtClean="0"/>
              <a:t>, </a:t>
            </a:r>
            <a:r>
              <a:rPr lang="en-US" dirty="0" smtClean="0"/>
              <a:t>talking</a:t>
            </a:r>
            <a:r>
              <a:rPr lang="vi-VN" dirty="0" smtClean="0"/>
              <a:t>, </a:t>
            </a:r>
            <a:r>
              <a:rPr lang="en-US" dirty="0" smtClean="0"/>
              <a:t>texting)</a:t>
            </a:r>
            <a:r>
              <a:rPr lang="vi-VN" dirty="0" smtClean="0"/>
              <a:t>. </a:t>
            </a:r>
            <a:r>
              <a:rPr lang="en-US" dirty="0" smtClean="0"/>
              <a:t>Applying the focal object method in this situation. </a:t>
            </a:r>
            <a:r>
              <a:rPr lang="vi-VN" dirty="0" smtClean="0"/>
              <a:t> </a:t>
            </a:r>
            <a:endParaRPr lang="en-US" dirty="0" smtClean="0"/>
          </a:p>
          <a:p>
            <a:r>
              <a:rPr lang="en-US" b="1" dirty="0" smtClean="0"/>
              <a:t>Step</a:t>
            </a:r>
            <a:r>
              <a:rPr lang="vi-VN" b="1" dirty="0" smtClean="0"/>
              <a:t> </a:t>
            </a:r>
            <a:r>
              <a:rPr lang="vi-VN" b="1" dirty="0"/>
              <a:t>1: </a:t>
            </a:r>
            <a:r>
              <a:rPr lang="en-US" b="1" dirty="0" smtClean="0"/>
              <a:t>Choose the mobile phone.</a:t>
            </a:r>
            <a:endParaRPr lang="en-US" b="1" dirty="0" smtClean="0">
              <a:solidFill>
                <a:srgbClr val="FF0000"/>
              </a:solidFill>
            </a:endParaRPr>
          </a:p>
          <a:p>
            <a:r>
              <a:rPr lang="en-US" b="1" dirty="0" smtClean="0"/>
              <a:t>Step</a:t>
            </a:r>
            <a:r>
              <a:rPr lang="vi-VN" b="1" dirty="0" smtClean="0"/>
              <a:t> </a:t>
            </a:r>
            <a:r>
              <a:rPr lang="vi-VN" b="1" dirty="0"/>
              <a:t>2: </a:t>
            </a:r>
            <a:r>
              <a:rPr lang="en-US" b="1" dirty="0" smtClean="0"/>
              <a:t>Choose 03 random objects</a:t>
            </a:r>
            <a:r>
              <a:rPr lang="vi-VN" dirty="0" smtClean="0"/>
              <a:t>:</a:t>
            </a:r>
            <a:r>
              <a:rPr lang="en-US" dirty="0" smtClean="0"/>
              <a:t> </a:t>
            </a:r>
            <a:r>
              <a:rPr lang="en-US" dirty="0" smtClean="0">
                <a:solidFill>
                  <a:srgbClr val="FF0000"/>
                </a:solidFill>
              </a:rPr>
              <a:t>Computer</a:t>
            </a:r>
            <a:r>
              <a:rPr lang="vi-VN" dirty="0" smtClean="0">
                <a:solidFill>
                  <a:srgbClr val="FF0000"/>
                </a:solidFill>
              </a:rPr>
              <a:t>, </a:t>
            </a:r>
            <a:r>
              <a:rPr lang="en-US" dirty="0" smtClean="0">
                <a:solidFill>
                  <a:srgbClr val="FF0000"/>
                </a:solidFill>
              </a:rPr>
              <a:t>Rose</a:t>
            </a:r>
            <a:r>
              <a:rPr lang="vi-VN" dirty="0" smtClean="0">
                <a:solidFill>
                  <a:srgbClr val="FF0000"/>
                </a:solidFill>
              </a:rPr>
              <a:t>, </a:t>
            </a:r>
            <a:r>
              <a:rPr lang="en-US" dirty="0" smtClean="0">
                <a:solidFill>
                  <a:srgbClr val="FF0000"/>
                </a:solidFill>
              </a:rPr>
              <a:t>Watch</a:t>
            </a:r>
            <a:r>
              <a:rPr lang="vi-VN" dirty="0" smtClean="0">
                <a:solidFill>
                  <a:srgbClr val="FF0000"/>
                </a:solidFill>
              </a:rPr>
              <a:t> </a:t>
            </a:r>
            <a:endParaRPr lang="en-US" dirty="0" smtClean="0">
              <a:solidFill>
                <a:srgbClr val="FF0000"/>
              </a:solidFill>
            </a:endParaRPr>
          </a:p>
          <a:p>
            <a:r>
              <a:rPr lang="en-US" b="1" dirty="0" smtClean="0"/>
              <a:t>Step</a:t>
            </a:r>
            <a:r>
              <a:rPr lang="vi-VN" b="1" dirty="0" smtClean="0"/>
              <a:t> </a:t>
            </a:r>
            <a:r>
              <a:rPr lang="vi-VN" b="1" dirty="0"/>
              <a:t>3: </a:t>
            </a:r>
            <a:r>
              <a:rPr lang="en-US" b="1" dirty="0" smtClean="0"/>
              <a:t>Analyze the objects’ properties</a:t>
            </a:r>
          </a:p>
          <a:p>
            <a:pPr lvl="1"/>
            <a:r>
              <a:rPr lang="en-US" sz="2600" dirty="0" smtClean="0"/>
              <a:t>Computer  - Rose,</a:t>
            </a:r>
            <a:r>
              <a:rPr lang="en-US" sz="2600" dirty="0"/>
              <a:t> </a:t>
            </a:r>
            <a:r>
              <a:rPr lang="en-US" sz="2600" dirty="0" smtClean="0"/>
              <a:t>Watch connected to Internet,</a:t>
            </a:r>
            <a:r>
              <a:rPr lang="vi-VN" sz="2600" dirty="0" smtClean="0"/>
              <a:t> </a:t>
            </a:r>
            <a:r>
              <a:rPr lang="en-US" sz="2600" dirty="0" smtClean="0"/>
              <a:t>Fragrant </a:t>
            </a:r>
            <a:r>
              <a:rPr lang="en-US" sz="2600" dirty="0" err="1" smtClean="0"/>
              <a:t>Lumination</a:t>
            </a:r>
            <a:r>
              <a:rPr lang="vi-VN" sz="2600" dirty="0" smtClean="0"/>
              <a:t>, </a:t>
            </a:r>
            <a:r>
              <a:rPr lang="en-US" sz="2600" dirty="0" smtClean="0"/>
              <a:t>Games</a:t>
            </a:r>
            <a:r>
              <a:rPr lang="vi-VN" sz="2600" dirty="0" smtClean="0"/>
              <a:t> </a:t>
            </a:r>
            <a:r>
              <a:rPr lang="en-US" sz="2600" dirty="0" smtClean="0"/>
              <a:t>Colorful,</a:t>
            </a:r>
            <a:r>
              <a:rPr lang="vi-VN" sz="2600" dirty="0" smtClean="0"/>
              <a:t> </a:t>
            </a:r>
            <a:r>
              <a:rPr lang="en-US" sz="2600" dirty="0" smtClean="0"/>
              <a:t>Wrist Music listening</a:t>
            </a:r>
            <a:r>
              <a:rPr lang="vi-VN" sz="2600" dirty="0" smtClean="0"/>
              <a:t> </a:t>
            </a:r>
            <a:r>
              <a:rPr lang="en-US" sz="2600" dirty="0" smtClean="0"/>
              <a:t>Fragrance</a:t>
            </a:r>
            <a:r>
              <a:rPr lang="vi-VN" sz="2600" dirty="0" smtClean="0"/>
              <a:t> </a:t>
            </a:r>
            <a:r>
              <a:rPr lang="en-US" sz="2600" dirty="0" smtClean="0"/>
              <a:t>Gilding</a:t>
            </a:r>
            <a:r>
              <a:rPr lang="vi-VN" sz="2600" dirty="0" smtClean="0"/>
              <a:t>, </a:t>
            </a:r>
            <a:r>
              <a:rPr lang="en-US" sz="2600" dirty="0" smtClean="0"/>
              <a:t>Graphic  Decoration Circle, Jogging</a:t>
            </a:r>
            <a:r>
              <a:rPr lang="vi-VN" sz="2600" dirty="0" smtClean="0"/>
              <a:t> </a:t>
            </a:r>
            <a:r>
              <a:rPr lang="vi-VN" sz="2600" dirty="0">
                <a:latin typeface="Calibri" pitchFamily="34" charset="0"/>
                <a:cs typeface="Calibri" pitchFamily="34" charset="0"/>
              </a:rPr>
              <a:t>Window</a:t>
            </a:r>
            <a:r>
              <a:rPr lang="vi-VN" sz="2600" dirty="0"/>
              <a:t> </a:t>
            </a:r>
            <a:r>
              <a:rPr lang="en-US" sz="2600" dirty="0"/>
              <a:t>Waterproof,…</a:t>
            </a:r>
            <a:r>
              <a:rPr lang="vi-VN" sz="2600" dirty="0"/>
              <a:t> </a:t>
            </a:r>
            <a:endParaRPr lang="en-US" sz="2600" dirty="0"/>
          </a:p>
          <a:p>
            <a:r>
              <a:rPr lang="en-US" b="1" dirty="0" smtClean="0"/>
              <a:t>Step</a:t>
            </a:r>
            <a:r>
              <a:rPr lang="vi-VN" b="1" dirty="0" smtClean="0"/>
              <a:t> </a:t>
            </a:r>
            <a:r>
              <a:rPr lang="vi-VN" b="1" dirty="0"/>
              <a:t>4: </a:t>
            </a:r>
            <a:r>
              <a:rPr lang="en-US" b="1" dirty="0" smtClean="0"/>
              <a:t>Connect ideas with the existing mobile phone</a:t>
            </a:r>
            <a:r>
              <a:rPr lang="vi-VN" b="1" dirty="0" smtClean="0"/>
              <a:t>: </a:t>
            </a:r>
            <a:endParaRPr lang="en-US" b="1" dirty="0" smtClean="0"/>
          </a:p>
          <a:p>
            <a:pPr marL="0" indent="0">
              <a:buNone/>
            </a:pPr>
            <a:r>
              <a:rPr lang="en-US" sz="2600" dirty="0" smtClean="0"/>
              <a:t>Mobile phone with flowered shape</a:t>
            </a:r>
            <a:r>
              <a:rPr lang="vi-VN" sz="2600" dirty="0" smtClean="0"/>
              <a:t>; </a:t>
            </a:r>
            <a:r>
              <a:rPr lang="en-US" sz="2600" dirty="0" smtClean="0"/>
              <a:t>Fragrant mobile phone</a:t>
            </a:r>
            <a:r>
              <a:rPr lang="vi-VN" sz="2600" dirty="0" smtClean="0"/>
              <a:t>; </a:t>
            </a:r>
            <a:r>
              <a:rPr lang="en-US" sz="2600" dirty="0" smtClean="0"/>
              <a:t>Mobile phone running Window</a:t>
            </a:r>
            <a:r>
              <a:rPr lang="vi-VN" sz="2600" dirty="0" smtClean="0"/>
              <a:t>; Internet</a:t>
            </a:r>
            <a:r>
              <a:rPr lang="en-US" sz="2600" dirty="0" smtClean="0"/>
              <a:t>-connected mobile phone</a:t>
            </a:r>
            <a:r>
              <a:rPr lang="vi-VN" sz="2600" dirty="0" smtClean="0"/>
              <a:t>; </a:t>
            </a:r>
            <a:r>
              <a:rPr lang="en-US" sz="2600" dirty="0" smtClean="0"/>
              <a:t>Color-changed mobile phone</a:t>
            </a:r>
            <a:r>
              <a:rPr lang="vi-VN" sz="2600" dirty="0" smtClean="0"/>
              <a:t>; </a:t>
            </a:r>
            <a:r>
              <a:rPr lang="en-US" sz="2600" dirty="0" smtClean="0"/>
              <a:t>Luminous mobile phone</a:t>
            </a:r>
            <a:r>
              <a:rPr lang="vi-VN" sz="2600" dirty="0" smtClean="0"/>
              <a:t>; </a:t>
            </a:r>
            <a:r>
              <a:rPr lang="en-US" sz="2600" dirty="0" smtClean="0"/>
              <a:t>Wrist mobile phone</a:t>
            </a:r>
            <a:r>
              <a:rPr lang="vi-VN" sz="2600" dirty="0" smtClean="0"/>
              <a:t>,… </a:t>
            </a:r>
            <a:endParaRPr lang="en-US" sz="2600" dirty="0" smtClean="0"/>
          </a:p>
          <a:p>
            <a:r>
              <a:rPr lang="en-US" b="1" dirty="0" smtClean="0"/>
              <a:t>Step</a:t>
            </a:r>
            <a:r>
              <a:rPr lang="vi-VN" b="1" dirty="0" smtClean="0"/>
              <a:t> </a:t>
            </a:r>
            <a:r>
              <a:rPr lang="vi-VN" b="1" dirty="0"/>
              <a:t>5: </a:t>
            </a:r>
            <a:r>
              <a:rPr lang="en-US" b="1" dirty="0" smtClean="0"/>
              <a:t>Choose some ideas which are the most suitable in step 4 to develop.</a:t>
            </a:r>
            <a:endParaRPr lang="en-US" b="1" dirty="0"/>
          </a:p>
        </p:txBody>
      </p:sp>
      <p:sp>
        <p:nvSpPr>
          <p:cNvPr id="4" name="Slide Number Placeholder 3"/>
          <p:cNvSpPr>
            <a:spLocks noGrp="1"/>
          </p:cNvSpPr>
          <p:nvPr>
            <p:ph type="sldNum" sz="quarter" idx="12"/>
          </p:nvPr>
        </p:nvSpPr>
        <p:spPr/>
        <p:txBody>
          <a:bodyPr/>
          <a:lstStyle/>
          <a:p>
            <a:fld id="{4AAB023F-0D85-424A-AD30-ACA224193313}" type="slidenum">
              <a:rPr lang="en-US" smtClean="0"/>
              <a:t>8</a:t>
            </a:fld>
            <a:endParaRPr lang="en-US"/>
          </a:p>
        </p:txBody>
      </p:sp>
    </p:spTree>
    <p:extLst>
      <p:ext uri="{BB962C8B-B14F-4D97-AF65-F5344CB8AC3E}">
        <p14:creationId xmlns:p14="http://schemas.microsoft.com/office/powerpoint/2010/main" val="3132312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Systematic thinking</a:t>
            </a:r>
            <a:endParaRPr lang="en-US" b="1" dirty="0"/>
          </a:p>
        </p:txBody>
      </p:sp>
      <p:sp>
        <p:nvSpPr>
          <p:cNvPr id="3" name="Content Placeholder 2"/>
          <p:cNvSpPr>
            <a:spLocks noGrp="1"/>
          </p:cNvSpPr>
          <p:nvPr>
            <p:ph idx="1"/>
          </p:nvPr>
        </p:nvSpPr>
        <p:spPr>
          <a:xfrm>
            <a:off x="587007" y="1155464"/>
            <a:ext cx="11100021" cy="4866198"/>
          </a:xfrm>
        </p:spPr>
        <p:txBody>
          <a:bodyPr/>
          <a:lstStyle/>
          <a:p>
            <a:r>
              <a:rPr lang="en-US" dirty="0"/>
              <a:t>Systematic thinking, or systems thinking, is an</a:t>
            </a:r>
            <a:r>
              <a:rPr lang="en-US" b="1" dirty="0"/>
              <a:t> approach to problem-solving that uses a variety of skills</a:t>
            </a:r>
            <a:r>
              <a:rPr lang="en-US" dirty="0"/>
              <a:t>. </a:t>
            </a:r>
            <a:endParaRPr lang="en-US" dirty="0" smtClean="0"/>
          </a:p>
          <a:p>
            <a:r>
              <a:rPr lang="en-US" dirty="0" smtClean="0"/>
              <a:t>This </a:t>
            </a:r>
            <a:r>
              <a:rPr lang="en-US" dirty="0"/>
              <a:t>method approaches a problem </a:t>
            </a:r>
            <a:r>
              <a:rPr lang="en-US" dirty="0">
                <a:solidFill>
                  <a:srgbClr val="FF0000"/>
                </a:solidFill>
              </a:rPr>
              <a:t>holistically</a:t>
            </a:r>
            <a:r>
              <a:rPr lang="en-US" dirty="0"/>
              <a:t>, considering every part of the issue. It also involves thinking of a </a:t>
            </a:r>
            <a:r>
              <a:rPr lang="en-US" dirty="0">
                <a:solidFill>
                  <a:srgbClr val="FF0000"/>
                </a:solidFill>
              </a:rPr>
              <a:t>wide range of different solutions </a:t>
            </a:r>
            <a:r>
              <a:rPr lang="en-US" dirty="0"/>
              <a:t>before deciding which one is the most appropriate</a:t>
            </a:r>
            <a:r>
              <a:rPr lang="en-US" dirty="0" smtClean="0"/>
              <a:t>.</a:t>
            </a:r>
            <a:endParaRPr lang="en-US" dirty="0"/>
          </a:p>
        </p:txBody>
      </p:sp>
      <p:sp>
        <p:nvSpPr>
          <p:cNvPr id="4" name="Slide Number Placeholder 3"/>
          <p:cNvSpPr>
            <a:spLocks noGrp="1"/>
          </p:cNvSpPr>
          <p:nvPr>
            <p:ph type="sldNum" sz="quarter" idx="12"/>
          </p:nvPr>
        </p:nvSpPr>
        <p:spPr/>
        <p:txBody>
          <a:bodyPr/>
          <a:lstStyle/>
          <a:p>
            <a:fld id="{4AAB023F-0D85-424A-AD30-ACA224193313}" type="slidenum">
              <a:rPr lang="en-US" smtClean="0"/>
              <a:t>9</a:t>
            </a:fld>
            <a:endParaRPr lang="en-US"/>
          </a:p>
        </p:txBody>
      </p:sp>
      <p:pic>
        <p:nvPicPr>
          <p:cNvPr id="2052" name="Picture 4" descr="Systems thinking - Tư duy hệ thố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14" y="3280229"/>
            <a:ext cx="11161486" cy="350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951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8065</TotalTime>
  <Words>2187</Words>
  <Application>Microsoft Office PowerPoint</Application>
  <PresentationFormat>Custom</PresentationFormat>
  <Paragraphs>211</Paragraphs>
  <Slides>48</Slides>
  <Notes>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CHAPTER 2: INNOVATION</vt:lpstr>
      <vt:lpstr>CONTENT</vt:lpstr>
      <vt:lpstr>1. Creative thinking</vt:lpstr>
      <vt:lpstr>1. Creative thinking</vt:lpstr>
      <vt:lpstr>1.2. Creative thinking methodologies </vt:lpstr>
      <vt:lpstr>FOCAL OBJECT</vt:lpstr>
      <vt:lpstr>FOCAL OBJECT</vt:lpstr>
      <vt:lpstr>FOCAL OBJECT</vt:lpstr>
      <vt:lpstr>Systematic thinking</vt:lpstr>
      <vt:lpstr>PowerPoint Presentation</vt:lpstr>
      <vt:lpstr>Trial &amp; Error</vt:lpstr>
      <vt:lpstr>Brainstorming</vt:lpstr>
      <vt:lpstr>PowerPoint Presentation</vt:lpstr>
      <vt:lpstr>PowerPoint Presentation</vt:lpstr>
      <vt:lpstr>DOIT</vt:lpstr>
      <vt:lpstr>5W1H</vt:lpstr>
      <vt:lpstr>5W1H</vt:lpstr>
      <vt:lpstr>5W1H</vt:lpstr>
      <vt:lpstr>Mind map</vt:lpstr>
      <vt:lpstr>Mind map</vt:lpstr>
      <vt:lpstr>Six thinking hats</vt:lpstr>
      <vt:lpstr>Six thinking hats</vt:lpstr>
      <vt:lpstr>Six thinking hats</vt:lpstr>
      <vt:lpstr>1.3. Creative thinking enhancement</vt:lpstr>
      <vt:lpstr>2. Finding the opportunities </vt:lpstr>
      <vt:lpstr>2.2.1 Sources of innovative ideas</vt:lpstr>
      <vt:lpstr>2.2.1 Sources of innovative ideas</vt:lpstr>
      <vt:lpstr>2.2.1 Sources of innovative ideas</vt:lpstr>
      <vt:lpstr>2.2. Sources of innovative ideas</vt:lpstr>
      <vt:lpstr>2.2.1 Sources of innovative ideas</vt:lpstr>
      <vt:lpstr>2.2.1 Sources of innovative ideas</vt:lpstr>
      <vt:lpstr>2.2.1 Sources of innovative ideas</vt:lpstr>
      <vt:lpstr>2.2.1 Sources of innovative ideas</vt:lpstr>
      <vt:lpstr>2.2.1 Sources of innovative ideas</vt:lpstr>
      <vt:lpstr>2.2.1 Sources of innovative ideas</vt:lpstr>
      <vt:lpstr>2.2. MODELS OF MARKET-BASED OPPORTUNITY</vt:lpstr>
      <vt:lpstr>THE COMPETITION MODEL OF MARKET OPPORTUNITY</vt:lpstr>
      <vt:lpstr>THE COMPETITION MODEL OF MARKET OPPORTUNITY</vt:lpstr>
      <vt:lpstr>PowerPoint Presentation</vt:lpstr>
      <vt:lpstr>THE INNOVATION MODEL OF MARKET OPPORTUNITY</vt:lpstr>
      <vt:lpstr>THE INNOVATION MODEL OF MARKET OPPORTUNITY</vt:lpstr>
      <vt:lpstr>MÔ HÌNH ĐỔI MỚI SÁNG TẠO  (THE INNOVATION MODEL OF MARKET OPPORTUNITY)</vt:lpstr>
      <vt:lpstr>THE ALERTNESS MODEL OF MARKET OPPORTUNITY</vt:lpstr>
      <vt:lpstr>THE ALERTNESS MODEL OF MARKET OPPORTUNITY</vt:lpstr>
      <vt:lpstr>MÔ HÌNH ALERTNESS  (THE ALERTNESS MODEL OF MARKET OPPORTUNITY)</vt:lpstr>
      <vt:lpstr>THE SOCIAL NEED MODEL OF MARKET OPPORTUNITY</vt:lpstr>
      <vt:lpstr>THE SOCIAL NEED MODEL OF MARKET OPPORTUNITY</vt:lpstr>
      <vt:lpstr>MÔ HÌNH NHU CẦU XÃ HỘI  (THE SOCIAL NEED MODEL OF MARKET OPPORTUNITY)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Sony</cp:lastModifiedBy>
  <cp:revision>115</cp:revision>
  <dcterms:created xsi:type="dcterms:W3CDTF">2020-05-27T05:21:30Z</dcterms:created>
  <dcterms:modified xsi:type="dcterms:W3CDTF">2023-03-26T06:11:10Z</dcterms:modified>
</cp:coreProperties>
</file>